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7"/>
    <p:sldId id="257" r:id="rId48"/>
    <p:sldId id="258" r:id="rId49"/>
    <p:sldId id="259" r:id="rId50"/>
    <p:sldId id="260" r:id="rId51"/>
    <p:sldId id="261" r:id="rId52"/>
    <p:sldId id="262" r:id="rId53"/>
    <p:sldId id="263" r:id="rId54"/>
    <p:sldId id="264" r:id="rId55"/>
    <p:sldId id="265" r:id="rId56"/>
    <p:sldId id="266" r:id="rId57"/>
    <p:sldId id="267" r:id="rId58"/>
    <p:sldId id="268" r:id="rId59"/>
    <p:sldId id="269" r:id="rId60"/>
    <p:sldId id="270" r:id="rId61"/>
    <p:sldId id="271" r:id="rId62"/>
    <p:sldId id="272" r:id="rId63"/>
    <p:sldId id="273" r:id="rId64"/>
    <p:sldId id="274" r:id="rId65"/>
    <p:sldId id="275" r:id="rId66"/>
    <p:sldId id="276" r:id="rId6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eague Spartan" charset="1" panose="00000800000000000000"/>
      <p:regular r:id="rId10"/>
    </p:embeddedFont>
    <p:embeddedFont>
      <p:font typeface="Consolas" charset="1" panose="020B0609020204030204"/>
      <p:regular r:id="rId11"/>
    </p:embeddedFont>
    <p:embeddedFont>
      <p:font typeface="Consolas Bold" charset="1" panose="020B0709020204030204"/>
      <p:regular r:id="rId12"/>
    </p:embeddedFont>
    <p:embeddedFont>
      <p:font typeface="Consolas Italics" charset="1" panose="020B06090202040A0204"/>
      <p:regular r:id="rId13"/>
    </p:embeddedFont>
    <p:embeddedFont>
      <p:font typeface="Consolas Bold Italics" charset="1" panose="020B07090202040A0204"/>
      <p:regular r:id="rId14"/>
    </p:embeddedFont>
    <p:embeddedFont>
      <p:font typeface="Canva Sans" charset="1" panose="020B0503030501040103"/>
      <p:regular r:id="rId15"/>
    </p:embeddedFont>
    <p:embeddedFont>
      <p:font typeface="Canva Sans Bold" charset="1" panose="020B0803030501040103"/>
      <p:regular r:id="rId16"/>
    </p:embeddedFont>
    <p:embeddedFont>
      <p:font typeface="Canva Sans Italics" charset="1" panose="020B0503030501040103"/>
      <p:regular r:id="rId17"/>
    </p:embeddedFont>
    <p:embeddedFont>
      <p:font typeface="Canva Sans Bold Italics" charset="1" panose="020B0803030501040103"/>
      <p:regular r:id="rId18"/>
    </p:embeddedFont>
    <p:embeddedFont>
      <p:font typeface="Canva Sans Medium" charset="1" panose="020B0603030501040103"/>
      <p:regular r:id="rId19"/>
    </p:embeddedFont>
    <p:embeddedFont>
      <p:font typeface="Canva Sans Medium Italics" charset="1" panose="020B0603030501040103"/>
      <p:regular r:id="rId20"/>
    </p:embeddedFont>
    <p:embeddedFont>
      <p:font typeface="Open Sans" charset="1" panose="020B0606030504020204"/>
      <p:regular r:id="rId21"/>
    </p:embeddedFont>
    <p:embeddedFont>
      <p:font typeface="Open Sans Bold" charset="1" panose="020B0806030504020204"/>
      <p:regular r:id="rId22"/>
    </p:embeddedFont>
    <p:embeddedFont>
      <p:font typeface="Open Sans Italics" charset="1" panose="020B0606030504020204"/>
      <p:regular r:id="rId23"/>
    </p:embeddedFont>
    <p:embeddedFont>
      <p:font typeface="Open Sans Bold Italics" charset="1" panose="020B0806030504020204"/>
      <p:regular r:id="rId24"/>
    </p:embeddedFont>
    <p:embeddedFont>
      <p:font typeface="Open Sans Light" charset="1" panose="020B0306030504020204"/>
      <p:regular r:id="rId25"/>
    </p:embeddedFont>
    <p:embeddedFont>
      <p:font typeface="Open Sans Light Italics" charset="1" panose="020B0306030504020204"/>
      <p:regular r:id="rId26"/>
    </p:embeddedFont>
    <p:embeddedFont>
      <p:font typeface="Open Sans Ultra-Bold" charset="1" panose="00000000000000000000"/>
      <p:regular r:id="rId27"/>
    </p:embeddedFont>
    <p:embeddedFont>
      <p:font typeface="Open Sans Ultra-Bold Italics" charset="1" panose="00000000000000000000"/>
      <p:regular r:id="rId28"/>
    </p:embeddedFont>
    <p:embeddedFont>
      <p:font typeface="Montserrat" charset="1" panose="00000500000000000000"/>
      <p:regular r:id="rId29"/>
    </p:embeddedFont>
    <p:embeddedFont>
      <p:font typeface="Montserrat Bold" charset="1" panose="00000800000000000000"/>
      <p:regular r:id="rId30"/>
    </p:embeddedFont>
    <p:embeddedFont>
      <p:font typeface="Montserrat Italics" charset="1" panose="00000500000000000000"/>
      <p:regular r:id="rId31"/>
    </p:embeddedFont>
    <p:embeddedFont>
      <p:font typeface="Montserrat Bold Italics" charset="1" panose="00000800000000000000"/>
      <p:regular r:id="rId32"/>
    </p:embeddedFont>
    <p:embeddedFont>
      <p:font typeface="Montserrat Thin" charset="1" panose="00000300000000000000"/>
      <p:regular r:id="rId33"/>
    </p:embeddedFont>
    <p:embeddedFont>
      <p:font typeface="Montserrat Thin Italics" charset="1" panose="00000300000000000000"/>
      <p:regular r:id="rId34"/>
    </p:embeddedFont>
    <p:embeddedFont>
      <p:font typeface="Montserrat Extra-Light" charset="1" panose="00000300000000000000"/>
      <p:regular r:id="rId35"/>
    </p:embeddedFont>
    <p:embeddedFont>
      <p:font typeface="Montserrat Extra-Light Italics" charset="1" panose="00000300000000000000"/>
      <p:regular r:id="rId36"/>
    </p:embeddedFont>
    <p:embeddedFont>
      <p:font typeface="Montserrat Light" charset="1" panose="00000400000000000000"/>
      <p:regular r:id="rId37"/>
    </p:embeddedFont>
    <p:embeddedFont>
      <p:font typeface="Montserrat Light Italics" charset="1" panose="00000400000000000000"/>
      <p:regular r:id="rId38"/>
    </p:embeddedFont>
    <p:embeddedFont>
      <p:font typeface="Montserrat Medium" charset="1" panose="00000600000000000000"/>
      <p:regular r:id="rId39"/>
    </p:embeddedFont>
    <p:embeddedFont>
      <p:font typeface="Montserrat Medium Italics" charset="1" panose="00000600000000000000"/>
      <p:regular r:id="rId40"/>
    </p:embeddedFont>
    <p:embeddedFont>
      <p:font typeface="Montserrat Semi-Bold" charset="1" panose="00000700000000000000"/>
      <p:regular r:id="rId41"/>
    </p:embeddedFont>
    <p:embeddedFont>
      <p:font typeface="Montserrat Semi-Bold Italics" charset="1" panose="00000700000000000000"/>
      <p:regular r:id="rId42"/>
    </p:embeddedFont>
    <p:embeddedFont>
      <p:font typeface="Montserrat Ultra-Bold" charset="1" panose="00000900000000000000"/>
      <p:regular r:id="rId43"/>
    </p:embeddedFont>
    <p:embeddedFont>
      <p:font typeface="Montserrat Ultra-Bold Italics" charset="1" panose="00000900000000000000"/>
      <p:regular r:id="rId44"/>
    </p:embeddedFont>
    <p:embeddedFont>
      <p:font typeface="Montserrat Heavy" charset="1" panose="00000A00000000000000"/>
      <p:regular r:id="rId45"/>
    </p:embeddedFont>
    <p:embeddedFont>
      <p:font typeface="Montserrat Heavy Italics" charset="1" panose="00000A0000000000000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slides/slide1.xml" Type="http://schemas.openxmlformats.org/officeDocument/2006/relationships/slide"/><Relationship Id="rId48" Target="slides/slide2.xml" Type="http://schemas.openxmlformats.org/officeDocument/2006/relationships/slide"/><Relationship Id="rId49" Target="slides/slide3.xml" Type="http://schemas.openxmlformats.org/officeDocument/2006/relationships/slide"/><Relationship Id="rId5" Target="tableStyles.xml" Type="http://schemas.openxmlformats.org/officeDocument/2006/relationships/tableStyles"/><Relationship Id="rId50" Target="slides/slide4.xml" Type="http://schemas.openxmlformats.org/officeDocument/2006/relationships/slide"/><Relationship Id="rId51" Target="slides/slide5.xml" Type="http://schemas.openxmlformats.org/officeDocument/2006/relationships/slide"/><Relationship Id="rId52" Target="slides/slide6.xml" Type="http://schemas.openxmlformats.org/officeDocument/2006/relationships/slide"/><Relationship Id="rId53" Target="slides/slide7.xml" Type="http://schemas.openxmlformats.org/officeDocument/2006/relationships/slide"/><Relationship Id="rId54" Target="slides/slide8.xml" Type="http://schemas.openxmlformats.org/officeDocument/2006/relationships/slide"/><Relationship Id="rId55" Target="slides/slide9.xml" Type="http://schemas.openxmlformats.org/officeDocument/2006/relationships/slide"/><Relationship Id="rId56" Target="slides/slide10.xml" Type="http://schemas.openxmlformats.org/officeDocument/2006/relationships/slide"/><Relationship Id="rId57" Target="slides/slide11.xml" Type="http://schemas.openxmlformats.org/officeDocument/2006/relationships/slide"/><Relationship Id="rId58" Target="slides/slide12.xml" Type="http://schemas.openxmlformats.org/officeDocument/2006/relationships/slide"/><Relationship Id="rId59" Target="slides/slide13.xml" Type="http://schemas.openxmlformats.org/officeDocument/2006/relationships/slide"/><Relationship Id="rId6" Target="fonts/font6.fntdata" Type="http://schemas.openxmlformats.org/officeDocument/2006/relationships/font"/><Relationship Id="rId60" Target="slides/slide14.xml" Type="http://schemas.openxmlformats.org/officeDocument/2006/relationships/slide"/><Relationship Id="rId61" Target="slides/slide15.xml" Type="http://schemas.openxmlformats.org/officeDocument/2006/relationships/slide"/><Relationship Id="rId62" Target="slides/slide16.xml" Type="http://schemas.openxmlformats.org/officeDocument/2006/relationships/slide"/><Relationship Id="rId63" Target="slides/slide17.xml" Type="http://schemas.openxmlformats.org/officeDocument/2006/relationships/slide"/><Relationship Id="rId64" Target="slides/slide18.xml" Type="http://schemas.openxmlformats.org/officeDocument/2006/relationships/slide"/><Relationship Id="rId65" Target="slides/slide19.xml" Type="http://schemas.openxmlformats.org/officeDocument/2006/relationships/slide"/><Relationship Id="rId66" Target="slides/slide20.xml" Type="http://schemas.openxmlformats.org/officeDocument/2006/relationships/slide"/><Relationship Id="rId67" Target="slides/slide21.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D3D3D"/>
        </a:solidFill>
      </p:bgPr>
    </p:bg>
    <p:spTree>
      <p:nvGrpSpPr>
        <p:cNvPr id="1" name=""/>
        <p:cNvGrpSpPr/>
        <p:nvPr/>
      </p:nvGrpSpPr>
      <p:grpSpPr>
        <a:xfrm>
          <a:off x="0" y="0"/>
          <a:ext cx="0" cy="0"/>
          <a:chOff x="0" y="0"/>
          <a:chExt cx="0" cy="0"/>
        </a:xfrm>
      </p:grpSpPr>
      <p:sp>
        <p:nvSpPr>
          <p:cNvPr name="Freeform 2" id="2"/>
          <p:cNvSpPr/>
          <p:nvPr/>
        </p:nvSpPr>
        <p:spPr>
          <a:xfrm flipH="false" flipV="false" rot="-459010">
            <a:off x="1798842" y="-279069"/>
            <a:ext cx="7227573" cy="15837312"/>
          </a:xfrm>
          <a:custGeom>
            <a:avLst/>
            <a:gdLst/>
            <a:ahLst/>
            <a:cxnLst/>
            <a:rect r="r" b="b" t="t" l="l"/>
            <a:pathLst>
              <a:path h="15837312" w="7227573">
                <a:moveTo>
                  <a:pt x="0" y="0"/>
                </a:moveTo>
                <a:lnTo>
                  <a:pt x="7227573" y="0"/>
                </a:lnTo>
                <a:lnTo>
                  <a:pt x="7227573" y="15837312"/>
                </a:lnTo>
                <a:lnTo>
                  <a:pt x="0" y="158373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14354">
            <a:off x="12980675" y="-156558"/>
            <a:ext cx="4465023" cy="4514270"/>
          </a:xfrm>
          <a:custGeom>
            <a:avLst/>
            <a:gdLst/>
            <a:ahLst/>
            <a:cxnLst/>
            <a:rect r="r" b="b" t="t" l="l"/>
            <a:pathLst>
              <a:path h="4514270" w="4465023">
                <a:moveTo>
                  <a:pt x="0" y="0"/>
                </a:moveTo>
                <a:lnTo>
                  <a:pt x="4465023" y="0"/>
                </a:lnTo>
                <a:lnTo>
                  <a:pt x="4465023" y="4514270"/>
                </a:lnTo>
                <a:lnTo>
                  <a:pt x="0" y="45142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438021">
            <a:off x="4013181" y="-45240"/>
            <a:ext cx="9449992" cy="13091928"/>
          </a:xfrm>
          <a:custGeom>
            <a:avLst/>
            <a:gdLst/>
            <a:ahLst/>
            <a:cxnLst/>
            <a:rect r="r" b="b" t="t" l="l"/>
            <a:pathLst>
              <a:path h="13091928" w="9449992">
                <a:moveTo>
                  <a:pt x="0" y="0"/>
                </a:moveTo>
                <a:lnTo>
                  <a:pt x="9449991" y="0"/>
                </a:lnTo>
                <a:lnTo>
                  <a:pt x="9449991" y="13091928"/>
                </a:lnTo>
                <a:lnTo>
                  <a:pt x="0" y="130919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933956" y="673031"/>
            <a:ext cx="10943827" cy="13933113"/>
          </a:xfrm>
          <a:custGeom>
            <a:avLst/>
            <a:gdLst/>
            <a:ahLst/>
            <a:cxnLst/>
            <a:rect r="r" b="b" t="t" l="l"/>
            <a:pathLst>
              <a:path h="13933113" w="10943827">
                <a:moveTo>
                  <a:pt x="0" y="0"/>
                </a:moveTo>
                <a:lnTo>
                  <a:pt x="10943827" y="0"/>
                </a:lnTo>
                <a:lnTo>
                  <a:pt x="10943827" y="13933113"/>
                </a:lnTo>
                <a:lnTo>
                  <a:pt x="0" y="1393311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2036615">
            <a:off x="13099725" y="8631756"/>
            <a:ext cx="4226922" cy="2205685"/>
          </a:xfrm>
          <a:custGeom>
            <a:avLst/>
            <a:gdLst/>
            <a:ahLst/>
            <a:cxnLst/>
            <a:rect r="r" b="b" t="t" l="l"/>
            <a:pathLst>
              <a:path h="2205685" w="4226922">
                <a:moveTo>
                  <a:pt x="0" y="0"/>
                </a:moveTo>
                <a:lnTo>
                  <a:pt x="4226922" y="0"/>
                </a:lnTo>
                <a:lnTo>
                  <a:pt x="4226922" y="2205685"/>
                </a:lnTo>
                <a:lnTo>
                  <a:pt x="0" y="220568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5400000">
            <a:off x="2144903" y="7102993"/>
            <a:ext cx="2881855" cy="1409489"/>
          </a:xfrm>
          <a:custGeom>
            <a:avLst/>
            <a:gdLst/>
            <a:ahLst/>
            <a:cxnLst/>
            <a:rect r="r" b="b" t="t" l="l"/>
            <a:pathLst>
              <a:path h="1409489" w="2881855">
                <a:moveTo>
                  <a:pt x="0" y="0"/>
                </a:moveTo>
                <a:lnTo>
                  <a:pt x="2881855" y="0"/>
                </a:lnTo>
                <a:lnTo>
                  <a:pt x="2881855" y="1409489"/>
                </a:lnTo>
                <a:lnTo>
                  <a:pt x="0" y="140948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8" id="8"/>
          <p:cNvGrpSpPr/>
          <p:nvPr/>
        </p:nvGrpSpPr>
        <p:grpSpPr>
          <a:xfrm rot="0">
            <a:off x="4487802" y="4389275"/>
            <a:ext cx="8500748" cy="2394960"/>
            <a:chOff x="0" y="0"/>
            <a:chExt cx="11334331" cy="3193280"/>
          </a:xfrm>
        </p:grpSpPr>
        <p:sp>
          <p:nvSpPr>
            <p:cNvPr name="TextBox 9" id="9"/>
            <p:cNvSpPr txBox="true"/>
            <p:nvPr/>
          </p:nvSpPr>
          <p:spPr>
            <a:xfrm rot="0">
              <a:off x="0" y="95250"/>
              <a:ext cx="11334331" cy="1928283"/>
            </a:xfrm>
            <a:prstGeom prst="rect">
              <a:avLst/>
            </a:prstGeom>
          </p:spPr>
          <p:txBody>
            <a:bodyPr anchor="t" rtlCol="false" tIns="0" lIns="0" bIns="0" rIns="0">
              <a:spAutoFit/>
            </a:bodyPr>
            <a:lstStyle/>
            <a:p>
              <a:pPr algn="ctr" marL="0" indent="0" lvl="0">
                <a:lnSpc>
                  <a:spcPts val="10999"/>
                </a:lnSpc>
              </a:pPr>
              <a:r>
                <a:rPr lang="en-US" sz="9999" spc="-399">
                  <a:solidFill>
                    <a:srgbClr val="FFFFFF"/>
                  </a:solidFill>
                  <a:latin typeface="League Spartan"/>
                </a:rPr>
                <a:t>LoRA</a:t>
              </a:r>
            </a:p>
          </p:txBody>
        </p:sp>
        <p:sp>
          <p:nvSpPr>
            <p:cNvPr name="TextBox 10" id="10"/>
            <p:cNvSpPr txBox="true"/>
            <p:nvPr/>
          </p:nvSpPr>
          <p:spPr>
            <a:xfrm rot="0">
              <a:off x="0" y="2495203"/>
              <a:ext cx="11334331" cy="698077"/>
            </a:xfrm>
            <a:prstGeom prst="rect">
              <a:avLst/>
            </a:prstGeom>
          </p:spPr>
          <p:txBody>
            <a:bodyPr anchor="t" rtlCol="false" tIns="0" lIns="0" bIns="0" rIns="0">
              <a:spAutoFit/>
            </a:bodyPr>
            <a:lstStyle/>
            <a:p>
              <a:pPr algn="ctr" marL="0" indent="0" lvl="0">
                <a:lnSpc>
                  <a:spcPts val="4480"/>
                </a:lnSpc>
              </a:pPr>
              <a:r>
                <a:rPr lang="en-US" sz="3200" spc="64">
                  <a:solidFill>
                    <a:srgbClr val="FFFFFF"/>
                  </a:solidFill>
                  <a:latin typeface="Montserrat"/>
                </a:rPr>
                <a:t>research paper explained</a:t>
              </a:r>
            </a:p>
          </p:txBody>
        </p:sp>
      </p:grpSp>
    </p:spTree>
  </p:cSld>
  <p:clrMapOvr>
    <a:masterClrMapping/>
  </p:clrMapOvr>
</p:sld>
</file>

<file path=ppt/slides/slide10.xml><?xml version="1.0" encoding="utf-8"?>
<p:sld xmlns:p="http://schemas.openxmlformats.org/presentationml/2006/main" xmlns:a="http://schemas.openxmlformats.org/drawingml/2006/main">
  <p:cSld>
    <p:bg>
      <p:bgPr>
        <a:solidFill>
          <a:srgbClr val="3D3D3D"/>
        </a:solidFill>
      </p:bgPr>
    </p:bg>
    <p:spTree>
      <p:nvGrpSpPr>
        <p:cNvPr id="1" name=""/>
        <p:cNvGrpSpPr/>
        <p:nvPr/>
      </p:nvGrpSpPr>
      <p:grpSpPr>
        <a:xfrm>
          <a:off x="0" y="0"/>
          <a:ext cx="0" cy="0"/>
          <a:chOff x="0" y="0"/>
          <a:chExt cx="0" cy="0"/>
        </a:xfrm>
      </p:grpSpPr>
      <p:sp>
        <p:nvSpPr>
          <p:cNvPr name="TextBox 2" id="2"/>
          <p:cNvSpPr txBox="true"/>
          <p:nvPr/>
        </p:nvSpPr>
        <p:spPr>
          <a:xfrm rot="0">
            <a:off x="2099361" y="1403565"/>
            <a:ext cx="14084886" cy="1362075"/>
          </a:xfrm>
          <a:prstGeom prst="rect">
            <a:avLst/>
          </a:prstGeom>
        </p:spPr>
        <p:txBody>
          <a:bodyPr anchor="t" rtlCol="false" tIns="0" lIns="0" bIns="0" rIns="0">
            <a:spAutoFit/>
          </a:bodyPr>
          <a:lstStyle/>
          <a:p>
            <a:pPr marL="0" indent="0" lvl="0">
              <a:lnSpc>
                <a:spcPts val="9600"/>
              </a:lnSpc>
              <a:spcBef>
                <a:spcPct val="0"/>
              </a:spcBef>
            </a:pPr>
            <a:r>
              <a:rPr lang="en-US" sz="8000">
                <a:solidFill>
                  <a:srgbClr val="FFFFFF"/>
                </a:solidFill>
                <a:latin typeface="Consolas Bold"/>
              </a:rPr>
              <a:t>PROBLEM STATEMENT - SOLN.</a:t>
            </a:r>
          </a:p>
        </p:txBody>
      </p:sp>
      <p:sp>
        <p:nvSpPr>
          <p:cNvPr name="TextBox 3" id="3"/>
          <p:cNvSpPr txBox="true"/>
          <p:nvPr/>
        </p:nvSpPr>
        <p:spPr>
          <a:xfrm rot="0">
            <a:off x="2099361" y="3191827"/>
            <a:ext cx="14089277" cy="5494020"/>
          </a:xfrm>
          <a:prstGeom prst="rect">
            <a:avLst/>
          </a:prstGeom>
        </p:spPr>
        <p:txBody>
          <a:bodyPr anchor="t" rtlCol="false" tIns="0" lIns="0" bIns="0" rIns="0">
            <a:spAutoFit/>
          </a:bodyPr>
          <a:lstStyle/>
          <a:p>
            <a:pPr>
              <a:lnSpc>
                <a:spcPts val="4199"/>
              </a:lnSpc>
            </a:pPr>
            <a:r>
              <a:rPr lang="en-US" sz="2799">
                <a:solidFill>
                  <a:srgbClr val="FFFFFF"/>
                </a:solidFill>
                <a:latin typeface="Consolas"/>
              </a:rPr>
              <a:t>Considering a parameter-efficient approach where</a:t>
            </a:r>
          </a:p>
          <a:p>
            <a:pPr>
              <a:lnSpc>
                <a:spcPts val="4199"/>
              </a:lnSpc>
            </a:pPr>
          </a:p>
          <a:p>
            <a:pPr algn="ctr">
              <a:lnSpc>
                <a:spcPts val="4799"/>
              </a:lnSpc>
            </a:pPr>
            <a:r>
              <a:rPr lang="en-US" sz="3199">
                <a:solidFill>
                  <a:srgbClr val="FFFFFF"/>
                </a:solidFill>
                <a:latin typeface="Consolas Bold"/>
              </a:rPr>
              <a:t>∆Φ = ∆Φ(Θ)</a:t>
            </a:r>
          </a:p>
          <a:p>
            <a:pPr algn="ctr">
              <a:lnSpc>
                <a:spcPts val="4199"/>
              </a:lnSpc>
            </a:pPr>
          </a:p>
          <a:p>
            <a:pPr>
              <a:lnSpc>
                <a:spcPts val="4199"/>
              </a:lnSpc>
            </a:pPr>
            <a:r>
              <a:rPr lang="en-US" sz="2799">
                <a:solidFill>
                  <a:srgbClr val="FFFFFF"/>
                </a:solidFill>
                <a:latin typeface="Consolas"/>
              </a:rPr>
              <a:t>In the above equation, Θ represents the smaller set of params with,</a:t>
            </a:r>
          </a:p>
          <a:p>
            <a:pPr>
              <a:lnSpc>
                <a:spcPts val="4199"/>
              </a:lnSpc>
            </a:pPr>
          </a:p>
          <a:p>
            <a:pPr algn="ctr">
              <a:lnSpc>
                <a:spcPts val="4799"/>
              </a:lnSpc>
            </a:pPr>
            <a:r>
              <a:rPr lang="en-US" sz="3199">
                <a:solidFill>
                  <a:srgbClr val="FFFFFF"/>
                </a:solidFill>
                <a:latin typeface="Consolas Bold"/>
              </a:rPr>
              <a:t>|Θ| &lt;&lt; |Φ0|</a:t>
            </a:r>
          </a:p>
          <a:p>
            <a:pPr algn="ctr">
              <a:lnSpc>
                <a:spcPts val="4799"/>
              </a:lnSpc>
            </a:pPr>
          </a:p>
          <a:p>
            <a:pPr marL="0" indent="0" lvl="0">
              <a:lnSpc>
                <a:spcPts val="4199"/>
              </a:lnSpc>
              <a:spcBef>
                <a:spcPct val="0"/>
              </a:spcBef>
            </a:pPr>
            <a:r>
              <a:rPr lang="en-US" sz="2799">
                <a:solidFill>
                  <a:srgbClr val="FFFFFF"/>
                </a:solidFill>
                <a:latin typeface="Consolas"/>
              </a:rPr>
              <a:t>With this smaller set of params, optimization is easy since the trainable params</a:t>
            </a:r>
            <a:r>
              <a:rPr lang="en-US" sz="2799">
                <a:solidFill>
                  <a:srgbClr val="FFFFFF"/>
                </a:solidFill>
                <a:latin typeface="Consolas Bold"/>
              </a:rPr>
              <a:t>(|Θ|)</a:t>
            </a:r>
            <a:r>
              <a:rPr lang="en-US" sz="2799">
                <a:solidFill>
                  <a:srgbClr val="FFFFFF"/>
                </a:solidFill>
                <a:latin typeface="Consolas"/>
              </a:rPr>
              <a:t> can be as small as </a:t>
            </a:r>
            <a:r>
              <a:rPr lang="en-US" sz="2799">
                <a:solidFill>
                  <a:srgbClr val="FFFFFF"/>
                </a:solidFill>
                <a:latin typeface="Consolas Bold"/>
              </a:rPr>
              <a:t>0.01 % of |Φ0|</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3D3D3D"/>
        </a:solidFill>
      </p:bgPr>
    </p:bg>
    <p:spTree>
      <p:nvGrpSpPr>
        <p:cNvPr id="1" name=""/>
        <p:cNvGrpSpPr/>
        <p:nvPr/>
      </p:nvGrpSpPr>
      <p:grpSpPr>
        <a:xfrm>
          <a:off x="0" y="0"/>
          <a:ext cx="0" cy="0"/>
          <a:chOff x="0" y="0"/>
          <a:chExt cx="0" cy="0"/>
        </a:xfrm>
      </p:grpSpPr>
      <p:sp>
        <p:nvSpPr>
          <p:cNvPr name="TextBox 2" id="2"/>
          <p:cNvSpPr txBox="true"/>
          <p:nvPr/>
        </p:nvSpPr>
        <p:spPr>
          <a:xfrm rot="0">
            <a:off x="2099361" y="1403565"/>
            <a:ext cx="14084886" cy="1362075"/>
          </a:xfrm>
          <a:prstGeom prst="rect">
            <a:avLst/>
          </a:prstGeom>
        </p:spPr>
        <p:txBody>
          <a:bodyPr anchor="t" rtlCol="false" tIns="0" lIns="0" bIns="0" rIns="0">
            <a:spAutoFit/>
          </a:bodyPr>
          <a:lstStyle/>
          <a:p>
            <a:pPr marL="0" indent="0" lvl="0">
              <a:lnSpc>
                <a:spcPts val="9600"/>
              </a:lnSpc>
              <a:spcBef>
                <a:spcPct val="0"/>
              </a:spcBef>
            </a:pPr>
            <a:r>
              <a:rPr lang="en-US" sz="8000">
                <a:solidFill>
                  <a:srgbClr val="FFFFFF"/>
                </a:solidFill>
                <a:latin typeface="Consolas Bold"/>
              </a:rPr>
              <a:t>PROBLEMS IN EXISTING SOLN</a:t>
            </a:r>
          </a:p>
        </p:txBody>
      </p:sp>
      <p:sp>
        <p:nvSpPr>
          <p:cNvPr name="TextBox 3" id="3"/>
          <p:cNvSpPr txBox="true"/>
          <p:nvPr/>
        </p:nvSpPr>
        <p:spPr>
          <a:xfrm rot="0">
            <a:off x="2099361" y="3191827"/>
            <a:ext cx="14089277" cy="5789295"/>
          </a:xfrm>
          <a:prstGeom prst="rect">
            <a:avLst/>
          </a:prstGeom>
        </p:spPr>
        <p:txBody>
          <a:bodyPr anchor="t" rtlCol="false" tIns="0" lIns="0" bIns="0" rIns="0">
            <a:spAutoFit/>
          </a:bodyPr>
          <a:lstStyle/>
          <a:p>
            <a:pPr marL="604519" indent="-302260" lvl="1">
              <a:lnSpc>
                <a:spcPts val="4199"/>
              </a:lnSpc>
              <a:buFont typeface="Arial"/>
              <a:buChar char="•"/>
            </a:pPr>
            <a:r>
              <a:rPr lang="en-US" sz="2799">
                <a:solidFill>
                  <a:srgbClr val="FFFFFF"/>
                </a:solidFill>
                <a:latin typeface="Consolas Bold"/>
              </a:rPr>
              <a:t>Adapter Layers Inference Latency:</a:t>
            </a:r>
          </a:p>
          <a:p>
            <a:pPr>
              <a:lnSpc>
                <a:spcPts val="4199"/>
              </a:lnSpc>
            </a:pPr>
            <a:r>
              <a:rPr lang="en-US" sz="2799">
                <a:solidFill>
                  <a:srgbClr val="FFFFFF"/>
                </a:solidFill>
                <a:latin typeface="Consolas Bold"/>
              </a:rPr>
              <a:t>     </a:t>
            </a:r>
            <a:r>
              <a:rPr lang="en-US" sz="2799">
                <a:solidFill>
                  <a:srgbClr val="FFFFFF"/>
                </a:solidFill>
                <a:latin typeface="Consolas"/>
              </a:rPr>
              <a:t>Though there are different types of adapters like two or one per block experimented it wasn't possible to bypass the extra compute. Large NN expects parallelism but adapters expect sequential. In a sequential computing scenario in GPT, the latency was been able to notice</a:t>
            </a:r>
          </a:p>
          <a:p>
            <a:pPr>
              <a:lnSpc>
                <a:spcPts val="4199"/>
              </a:lnSpc>
            </a:pPr>
          </a:p>
          <a:p>
            <a:pPr>
              <a:lnSpc>
                <a:spcPts val="4199"/>
              </a:lnSpc>
            </a:pPr>
            <a:r>
              <a:rPr lang="en-US" sz="2799">
                <a:solidFill>
                  <a:srgbClr val="FFFFFF"/>
                </a:solidFill>
                <a:latin typeface="Consolas Bold"/>
              </a:rPr>
              <a:t>2. Directly Optimizing the Prompt is Hard:</a:t>
            </a:r>
          </a:p>
          <a:p>
            <a:pPr>
              <a:lnSpc>
                <a:spcPts val="4199"/>
              </a:lnSpc>
              <a:spcBef>
                <a:spcPct val="0"/>
              </a:spcBef>
            </a:pPr>
            <a:r>
              <a:rPr lang="en-US" sz="2799">
                <a:solidFill>
                  <a:srgbClr val="FFFFFF"/>
                </a:solidFill>
                <a:latin typeface="Consolas Bold"/>
              </a:rPr>
              <a:t>     </a:t>
            </a:r>
            <a:r>
              <a:rPr lang="en-US" sz="2799">
                <a:solidFill>
                  <a:srgbClr val="FFFFFF"/>
                </a:solidFill>
                <a:latin typeface="Consolas"/>
              </a:rPr>
              <a:t>Some of the previous adapter techniques focusing on compute aspects such as prefix tuning where it reserves part of sequence length for adaptation to reduce compute by seq length for downstream tasks. But here the performance wasn't as expected</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3D3D3D"/>
        </a:solidFill>
      </p:bgPr>
    </p:bg>
    <p:spTree>
      <p:nvGrpSpPr>
        <p:cNvPr id="1" name=""/>
        <p:cNvGrpSpPr/>
        <p:nvPr/>
      </p:nvGrpSpPr>
      <p:grpSpPr>
        <a:xfrm>
          <a:off x="0" y="0"/>
          <a:ext cx="0" cy="0"/>
          <a:chOff x="0" y="0"/>
          <a:chExt cx="0" cy="0"/>
        </a:xfrm>
      </p:grpSpPr>
      <p:sp>
        <p:nvSpPr>
          <p:cNvPr name="TextBox 2" id="2"/>
          <p:cNvSpPr txBox="true"/>
          <p:nvPr/>
        </p:nvSpPr>
        <p:spPr>
          <a:xfrm rot="0">
            <a:off x="1944331" y="4511040"/>
            <a:ext cx="10777483" cy="1360170"/>
          </a:xfrm>
          <a:prstGeom prst="rect">
            <a:avLst/>
          </a:prstGeom>
        </p:spPr>
        <p:txBody>
          <a:bodyPr anchor="t" rtlCol="false" tIns="0" lIns="0" bIns="0" rIns="0">
            <a:spAutoFit/>
          </a:bodyPr>
          <a:lstStyle/>
          <a:p>
            <a:pPr marL="0" indent="0" lvl="0">
              <a:lnSpc>
                <a:spcPts val="10560"/>
              </a:lnSpc>
            </a:pPr>
            <a:r>
              <a:rPr lang="en-US" sz="9600">
                <a:solidFill>
                  <a:srgbClr val="FFFFFF"/>
                </a:solidFill>
                <a:latin typeface="Open Sans Bold"/>
              </a:rPr>
              <a:t>LoRA Method</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3D3D3D"/>
        </a:solidFill>
      </p:bgPr>
    </p:bg>
    <p:spTree>
      <p:nvGrpSpPr>
        <p:cNvPr id="1" name=""/>
        <p:cNvGrpSpPr/>
        <p:nvPr/>
      </p:nvGrpSpPr>
      <p:grpSpPr>
        <a:xfrm>
          <a:off x="0" y="0"/>
          <a:ext cx="0" cy="0"/>
          <a:chOff x="0" y="0"/>
          <a:chExt cx="0" cy="0"/>
        </a:xfrm>
      </p:grpSpPr>
      <p:grpSp>
        <p:nvGrpSpPr>
          <p:cNvPr name="Group 2" id="2"/>
          <p:cNvGrpSpPr/>
          <p:nvPr/>
        </p:nvGrpSpPr>
        <p:grpSpPr>
          <a:xfrm rot="0">
            <a:off x="0" y="419100"/>
            <a:ext cx="18059725" cy="9813341"/>
            <a:chOff x="0" y="0"/>
            <a:chExt cx="24079634" cy="13084454"/>
          </a:xfrm>
        </p:grpSpPr>
        <p:sp>
          <p:nvSpPr>
            <p:cNvPr name="AutoShape 3" id="3"/>
            <p:cNvSpPr/>
            <p:nvPr/>
          </p:nvSpPr>
          <p:spPr>
            <a:xfrm flipV="true">
              <a:off x="11460108" y="2138885"/>
              <a:ext cx="27878" cy="10427342"/>
            </a:xfrm>
            <a:prstGeom prst="line">
              <a:avLst/>
            </a:prstGeom>
            <a:ln cap="flat" w="50800">
              <a:solidFill>
                <a:srgbClr val="FFFFFF"/>
              </a:solidFill>
              <a:prstDash val="solid"/>
              <a:headEnd type="none" len="sm" w="sm"/>
              <a:tailEnd type="none" len="sm" w="sm"/>
            </a:ln>
          </p:spPr>
        </p:sp>
        <p:sp>
          <p:nvSpPr>
            <p:cNvPr name="TextBox 4" id="4"/>
            <p:cNvSpPr txBox="true"/>
            <p:nvPr/>
          </p:nvSpPr>
          <p:spPr>
            <a:xfrm rot="0">
              <a:off x="1371600" y="-142875"/>
              <a:ext cx="18779848" cy="1768475"/>
            </a:xfrm>
            <a:prstGeom prst="rect">
              <a:avLst/>
            </a:prstGeom>
          </p:spPr>
          <p:txBody>
            <a:bodyPr anchor="t" rtlCol="false" tIns="0" lIns="0" bIns="0" rIns="0">
              <a:spAutoFit/>
            </a:bodyPr>
            <a:lstStyle/>
            <a:p>
              <a:pPr marL="0" indent="0" lvl="0">
                <a:lnSpc>
                  <a:spcPts val="9600"/>
                </a:lnSpc>
                <a:spcBef>
                  <a:spcPct val="0"/>
                </a:spcBef>
              </a:pPr>
              <a:r>
                <a:rPr lang="en-US" sz="8000">
                  <a:solidFill>
                    <a:srgbClr val="FFFFFF"/>
                  </a:solidFill>
                  <a:latin typeface="Consolas Bold"/>
                </a:rPr>
                <a:t>COMPARISON FULL VS LORA</a:t>
              </a:r>
            </a:p>
          </p:txBody>
        </p:sp>
        <p:grpSp>
          <p:nvGrpSpPr>
            <p:cNvPr name="Group 5" id="5"/>
            <p:cNvGrpSpPr/>
            <p:nvPr/>
          </p:nvGrpSpPr>
          <p:grpSpPr>
            <a:xfrm rot="0">
              <a:off x="1492405" y="5979314"/>
              <a:ext cx="2645640" cy="2531327"/>
              <a:chOff x="0" y="0"/>
              <a:chExt cx="522596" cy="500015"/>
            </a:xfrm>
          </p:grpSpPr>
          <p:sp>
            <p:nvSpPr>
              <p:cNvPr name="Freeform 6" id="6"/>
              <p:cNvSpPr/>
              <p:nvPr/>
            </p:nvSpPr>
            <p:spPr>
              <a:xfrm flipH="false" flipV="false" rot="0">
                <a:off x="0" y="0"/>
                <a:ext cx="522596" cy="500015"/>
              </a:xfrm>
              <a:custGeom>
                <a:avLst/>
                <a:gdLst/>
                <a:ahLst/>
                <a:cxnLst/>
                <a:rect r="r" b="b" t="t" l="l"/>
                <a:pathLst>
                  <a:path h="500015" w="522596">
                    <a:moveTo>
                      <a:pt x="198988" y="0"/>
                    </a:moveTo>
                    <a:lnTo>
                      <a:pt x="323608" y="0"/>
                    </a:lnTo>
                    <a:cubicBezTo>
                      <a:pt x="433506" y="0"/>
                      <a:pt x="522596" y="89090"/>
                      <a:pt x="522596" y="198988"/>
                    </a:cubicBezTo>
                    <a:lnTo>
                      <a:pt x="522596" y="301027"/>
                    </a:lnTo>
                    <a:cubicBezTo>
                      <a:pt x="522596" y="410925"/>
                      <a:pt x="433506" y="500015"/>
                      <a:pt x="323608" y="500015"/>
                    </a:cubicBezTo>
                    <a:lnTo>
                      <a:pt x="198988" y="500015"/>
                    </a:lnTo>
                    <a:cubicBezTo>
                      <a:pt x="89090" y="500015"/>
                      <a:pt x="0" y="410925"/>
                      <a:pt x="0" y="301027"/>
                    </a:cubicBezTo>
                    <a:lnTo>
                      <a:pt x="0" y="198988"/>
                    </a:lnTo>
                    <a:cubicBezTo>
                      <a:pt x="0" y="89090"/>
                      <a:pt x="89090" y="0"/>
                      <a:pt x="198988" y="0"/>
                    </a:cubicBezTo>
                    <a:close/>
                  </a:path>
                </a:pathLst>
              </a:custGeom>
              <a:solidFill>
                <a:srgbClr val="836FE4"/>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2599"/>
                  </a:lnSpc>
                </a:pPr>
                <a:r>
                  <a:rPr lang="en-US" sz="1999" spc="-19">
                    <a:solidFill>
                      <a:srgbClr val="000000"/>
                    </a:solidFill>
                    <a:latin typeface="Consolas Bold"/>
                  </a:rPr>
                  <a:t>Pretrained Weights</a:t>
                </a:r>
              </a:p>
              <a:p>
                <a:pPr algn="ctr">
                  <a:lnSpc>
                    <a:spcPts val="2599"/>
                  </a:lnSpc>
                </a:pPr>
                <a:r>
                  <a:rPr lang="en-US" sz="1999" spc="-19">
                    <a:solidFill>
                      <a:srgbClr val="000000"/>
                    </a:solidFill>
                    <a:ea typeface="Consolas Bold"/>
                  </a:rPr>
                  <a:t>𝑊 ∈ ℝ𝑑×</a:t>
                </a:r>
                <a:r>
                  <a:rPr lang="en-US" sz="1999" spc="-19">
                    <a:solidFill>
                      <a:srgbClr val="000000"/>
                    </a:solidFill>
                    <a:latin typeface="Consolas Bold Italics"/>
                  </a:rPr>
                  <a:t>k</a:t>
                </a:r>
              </a:p>
            </p:txBody>
          </p:sp>
        </p:grpSp>
        <p:grpSp>
          <p:nvGrpSpPr>
            <p:cNvPr name="Group 8" id="8"/>
            <p:cNvGrpSpPr/>
            <p:nvPr/>
          </p:nvGrpSpPr>
          <p:grpSpPr>
            <a:xfrm rot="0">
              <a:off x="4138045" y="3714077"/>
              <a:ext cx="3501483" cy="1103971"/>
              <a:chOff x="0" y="0"/>
              <a:chExt cx="691651" cy="218068"/>
            </a:xfrm>
          </p:grpSpPr>
          <p:sp>
            <p:nvSpPr>
              <p:cNvPr name="Freeform 9" id="9"/>
              <p:cNvSpPr/>
              <p:nvPr/>
            </p:nvSpPr>
            <p:spPr>
              <a:xfrm flipH="false" flipV="false" rot="0">
                <a:off x="0" y="0"/>
                <a:ext cx="691651" cy="218068"/>
              </a:xfrm>
              <a:custGeom>
                <a:avLst/>
                <a:gdLst/>
                <a:ahLst/>
                <a:cxnLst/>
                <a:rect r="r" b="b" t="t" l="l"/>
                <a:pathLst>
                  <a:path h="218068" w="691651">
                    <a:moveTo>
                      <a:pt x="109034" y="0"/>
                    </a:moveTo>
                    <a:lnTo>
                      <a:pt x="582617" y="0"/>
                    </a:lnTo>
                    <a:cubicBezTo>
                      <a:pt x="642835" y="0"/>
                      <a:pt x="691651" y="48816"/>
                      <a:pt x="691651" y="109034"/>
                    </a:cubicBezTo>
                    <a:lnTo>
                      <a:pt x="691651" y="109034"/>
                    </a:lnTo>
                    <a:cubicBezTo>
                      <a:pt x="691651" y="137952"/>
                      <a:pt x="680163" y="165685"/>
                      <a:pt x="659716" y="186133"/>
                    </a:cubicBezTo>
                    <a:cubicBezTo>
                      <a:pt x="639268" y="206581"/>
                      <a:pt x="611534" y="218068"/>
                      <a:pt x="582617" y="218068"/>
                    </a:cubicBezTo>
                    <a:lnTo>
                      <a:pt x="109034" y="218068"/>
                    </a:lnTo>
                    <a:cubicBezTo>
                      <a:pt x="48816" y="218068"/>
                      <a:pt x="0" y="169252"/>
                      <a:pt x="0" y="109034"/>
                    </a:cubicBezTo>
                    <a:lnTo>
                      <a:pt x="0" y="109034"/>
                    </a:lnTo>
                    <a:cubicBezTo>
                      <a:pt x="0" y="48816"/>
                      <a:pt x="48816" y="0"/>
                      <a:pt x="109034" y="0"/>
                    </a:cubicBezTo>
                    <a:close/>
                  </a:path>
                </a:pathLst>
              </a:custGeom>
              <a:solidFill>
                <a:srgbClr val="FFDE59"/>
              </a:solidFill>
            </p:spPr>
          </p:sp>
          <p:sp>
            <p:nvSpPr>
              <p:cNvPr name="TextBox 10" id="10"/>
              <p:cNvSpPr txBox="true"/>
              <p:nvPr/>
            </p:nvSpPr>
            <p:spPr>
              <a:xfrm>
                <a:off x="0" y="-57150"/>
                <a:ext cx="812800" cy="869950"/>
              </a:xfrm>
              <a:prstGeom prst="rect">
                <a:avLst/>
              </a:prstGeom>
            </p:spPr>
            <p:txBody>
              <a:bodyPr anchor="ctr" rtlCol="false" tIns="50800" lIns="50800" bIns="50800" rIns="50800"/>
              <a:lstStyle/>
              <a:p>
                <a:pPr algn="ctr">
                  <a:lnSpc>
                    <a:spcPts val="2599"/>
                  </a:lnSpc>
                </a:pPr>
              </a:p>
            </p:txBody>
          </p:sp>
        </p:grpSp>
        <p:grpSp>
          <p:nvGrpSpPr>
            <p:cNvPr name="Group 11" id="11"/>
            <p:cNvGrpSpPr/>
            <p:nvPr/>
          </p:nvGrpSpPr>
          <p:grpSpPr>
            <a:xfrm rot="0">
              <a:off x="4138045" y="9666340"/>
              <a:ext cx="3501483" cy="1103971"/>
              <a:chOff x="0" y="0"/>
              <a:chExt cx="691651" cy="218068"/>
            </a:xfrm>
          </p:grpSpPr>
          <p:sp>
            <p:nvSpPr>
              <p:cNvPr name="Freeform 12" id="12"/>
              <p:cNvSpPr/>
              <p:nvPr/>
            </p:nvSpPr>
            <p:spPr>
              <a:xfrm flipH="false" flipV="false" rot="0">
                <a:off x="0" y="0"/>
                <a:ext cx="691651" cy="218068"/>
              </a:xfrm>
              <a:custGeom>
                <a:avLst/>
                <a:gdLst/>
                <a:ahLst/>
                <a:cxnLst/>
                <a:rect r="r" b="b" t="t" l="l"/>
                <a:pathLst>
                  <a:path h="218068" w="691651">
                    <a:moveTo>
                      <a:pt x="109034" y="0"/>
                    </a:moveTo>
                    <a:lnTo>
                      <a:pt x="582617" y="0"/>
                    </a:lnTo>
                    <a:cubicBezTo>
                      <a:pt x="642835" y="0"/>
                      <a:pt x="691651" y="48816"/>
                      <a:pt x="691651" y="109034"/>
                    </a:cubicBezTo>
                    <a:lnTo>
                      <a:pt x="691651" y="109034"/>
                    </a:lnTo>
                    <a:cubicBezTo>
                      <a:pt x="691651" y="137952"/>
                      <a:pt x="680163" y="165685"/>
                      <a:pt x="659716" y="186133"/>
                    </a:cubicBezTo>
                    <a:cubicBezTo>
                      <a:pt x="639268" y="206581"/>
                      <a:pt x="611534" y="218068"/>
                      <a:pt x="582617" y="218068"/>
                    </a:cubicBezTo>
                    <a:lnTo>
                      <a:pt x="109034" y="218068"/>
                    </a:lnTo>
                    <a:cubicBezTo>
                      <a:pt x="48816" y="218068"/>
                      <a:pt x="0" y="169252"/>
                      <a:pt x="0" y="109034"/>
                    </a:cubicBezTo>
                    <a:lnTo>
                      <a:pt x="0" y="109034"/>
                    </a:lnTo>
                    <a:cubicBezTo>
                      <a:pt x="0" y="48816"/>
                      <a:pt x="48816" y="0"/>
                      <a:pt x="109034" y="0"/>
                    </a:cubicBezTo>
                    <a:close/>
                  </a:path>
                </a:pathLst>
              </a:custGeom>
              <a:solidFill>
                <a:srgbClr val="FFDE59"/>
              </a:solidFill>
            </p:spPr>
          </p:sp>
          <p:sp>
            <p:nvSpPr>
              <p:cNvPr name="TextBox 13" id="13"/>
              <p:cNvSpPr txBox="true"/>
              <p:nvPr/>
            </p:nvSpPr>
            <p:spPr>
              <a:xfrm>
                <a:off x="0" y="-57150"/>
                <a:ext cx="812800" cy="869950"/>
              </a:xfrm>
              <a:prstGeom prst="rect">
                <a:avLst/>
              </a:prstGeom>
            </p:spPr>
            <p:txBody>
              <a:bodyPr anchor="ctr" rtlCol="false" tIns="50800" lIns="50800" bIns="50800" rIns="50800"/>
              <a:lstStyle/>
              <a:p>
                <a:pPr algn="ctr">
                  <a:lnSpc>
                    <a:spcPts val="2599"/>
                  </a:lnSpc>
                </a:pPr>
                <a:r>
                  <a:rPr lang="en-US" sz="1999" spc="-19">
                    <a:solidFill>
                      <a:srgbClr val="000000"/>
                    </a:solidFill>
                    <a:latin typeface="Consolas Bold"/>
                  </a:rPr>
                  <a:t>x</a:t>
                </a:r>
              </a:p>
            </p:txBody>
          </p:sp>
        </p:grpSp>
        <p:grpSp>
          <p:nvGrpSpPr>
            <p:cNvPr name="Group 14" id="14"/>
            <p:cNvGrpSpPr/>
            <p:nvPr/>
          </p:nvGrpSpPr>
          <p:grpSpPr>
            <a:xfrm rot="0">
              <a:off x="7639528" y="5979314"/>
              <a:ext cx="2645640" cy="2531327"/>
              <a:chOff x="0" y="0"/>
              <a:chExt cx="522596" cy="500015"/>
            </a:xfrm>
          </p:grpSpPr>
          <p:sp>
            <p:nvSpPr>
              <p:cNvPr name="Freeform 15" id="15"/>
              <p:cNvSpPr/>
              <p:nvPr/>
            </p:nvSpPr>
            <p:spPr>
              <a:xfrm flipH="false" flipV="false" rot="0">
                <a:off x="0" y="0"/>
                <a:ext cx="522596" cy="500015"/>
              </a:xfrm>
              <a:custGeom>
                <a:avLst/>
                <a:gdLst/>
                <a:ahLst/>
                <a:cxnLst/>
                <a:rect r="r" b="b" t="t" l="l"/>
                <a:pathLst>
                  <a:path h="500015" w="522596">
                    <a:moveTo>
                      <a:pt x="198988" y="0"/>
                    </a:moveTo>
                    <a:lnTo>
                      <a:pt x="323608" y="0"/>
                    </a:lnTo>
                    <a:cubicBezTo>
                      <a:pt x="433506" y="0"/>
                      <a:pt x="522596" y="89090"/>
                      <a:pt x="522596" y="198988"/>
                    </a:cubicBezTo>
                    <a:lnTo>
                      <a:pt x="522596" y="301027"/>
                    </a:lnTo>
                    <a:cubicBezTo>
                      <a:pt x="522596" y="410925"/>
                      <a:pt x="433506" y="500015"/>
                      <a:pt x="323608" y="500015"/>
                    </a:cubicBezTo>
                    <a:lnTo>
                      <a:pt x="198988" y="500015"/>
                    </a:lnTo>
                    <a:cubicBezTo>
                      <a:pt x="89090" y="500015"/>
                      <a:pt x="0" y="410925"/>
                      <a:pt x="0" y="301027"/>
                    </a:cubicBezTo>
                    <a:lnTo>
                      <a:pt x="0" y="198988"/>
                    </a:lnTo>
                    <a:cubicBezTo>
                      <a:pt x="0" y="89090"/>
                      <a:pt x="89090" y="0"/>
                      <a:pt x="198988" y="0"/>
                    </a:cubicBezTo>
                    <a:close/>
                  </a:path>
                </a:pathLst>
              </a:custGeom>
              <a:solidFill>
                <a:srgbClr val="836FE4"/>
              </a:solidFill>
            </p:spPr>
          </p:sp>
          <p:sp>
            <p:nvSpPr>
              <p:cNvPr name="TextBox 16" id="16"/>
              <p:cNvSpPr txBox="true"/>
              <p:nvPr/>
            </p:nvSpPr>
            <p:spPr>
              <a:xfrm>
                <a:off x="0" y="-57150"/>
                <a:ext cx="812800" cy="869950"/>
              </a:xfrm>
              <a:prstGeom prst="rect">
                <a:avLst/>
              </a:prstGeom>
            </p:spPr>
            <p:txBody>
              <a:bodyPr anchor="ctr" rtlCol="false" tIns="50800" lIns="50800" bIns="50800" rIns="50800"/>
              <a:lstStyle/>
              <a:p>
                <a:pPr algn="ctr">
                  <a:lnSpc>
                    <a:spcPts val="2599"/>
                  </a:lnSpc>
                </a:pPr>
                <a:r>
                  <a:rPr lang="en-US" sz="1999" spc="-19">
                    <a:solidFill>
                      <a:srgbClr val="000000"/>
                    </a:solidFill>
                    <a:latin typeface="Consolas Bold"/>
                  </a:rPr>
                  <a:t> Weight </a:t>
                </a:r>
              </a:p>
              <a:p>
                <a:pPr algn="ctr">
                  <a:lnSpc>
                    <a:spcPts val="2599"/>
                  </a:lnSpc>
                </a:pPr>
                <a:r>
                  <a:rPr lang="en-US" sz="1999" spc="-19">
                    <a:solidFill>
                      <a:srgbClr val="000000"/>
                    </a:solidFill>
                    <a:latin typeface="Consolas Bold"/>
                  </a:rPr>
                  <a:t>    Update     ∆W</a:t>
                </a:r>
              </a:p>
            </p:txBody>
          </p:sp>
        </p:grpSp>
        <p:grpSp>
          <p:nvGrpSpPr>
            <p:cNvPr name="Group 17" id="17"/>
            <p:cNvGrpSpPr/>
            <p:nvPr/>
          </p:nvGrpSpPr>
          <p:grpSpPr>
            <a:xfrm rot="0">
              <a:off x="5597817" y="5402248"/>
              <a:ext cx="581940" cy="58194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836FE4"/>
              </a:solidFill>
            </p:spPr>
          </p:sp>
          <p:sp>
            <p:nvSpPr>
              <p:cNvPr name="TextBox 19" id="19"/>
              <p:cNvSpPr txBox="true"/>
              <p:nvPr/>
            </p:nvSpPr>
            <p:spPr>
              <a:xfrm>
                <a:off x="190500" y="133350"/>
                <a:ext cx="431800" cy="488950"/>
              </a:xfrm>
              <a:prstGeom prst="rect">
                <a:avLst/>
              </a:prstGeom>
            </p:spPr>
            <p:txBody>
              <a:bodyPr anchor="ctr" rtlCol="false" tIns="50800" lIns="50800" bIns="50800" rIns="50800"/>
              <a:lstStyle/>
              <a:p>
                <a:pPr algn="ctr">
                  <a:lnSpc>
                    <a:spcPts val="2599"/>
                  </a:lnSpc>
                </a:pPr>
              </a:p>
            </p:txBody>
          </p:sp>
        </p:grpSp>
        <p:sp>
          <p:nvSpPr>
            <p:cNvPr name="TextBox 20" id="20"/>
            <p:cNvSpPr txBox="true"/>
            <p:nvPr/>
          </p:nvSpPr>
          <p:spPr>
            <a:xfrm rot="0">
              <a:off x="3074743" y="1977594"/>
              <a:ext cx="6759443" cy="1151043"/>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Full Fine-tuning</a:t>
              </a:r>
            </a:p>
          </p:txBody>
        </p:sp>
        <p:sp>
          <p:nvSpPr>
            <p:cNvPr name="TextBox 21" id="21"/>
            <p:cNvSpPr txBox="true"/>
            <p:nvPr/>
          </p:nvSpPr>
          <p:spPr>
            <a:xfrm rot="0">
              <a:off x="2509065" y="11316411"/>
              <a:ext cx="6759443" cy="515620"/>
            </a:xfrm>
            <a:prstGeom prst="rect">
              <a:avLst/>
            </a:prstGeom>
          </p:spPr>
          <p:txBody>
            <a:bodyPr anchor="t" rtlCol="false" tIns="0" lIns="0" bIns="0" rIns="0">
              <a:spAutoFit/>
            </a:bodyPr>
            <a:lstStyle/>
            <a:p>
              <a:pPr algn="ctr">
                <a:lnSpc>
                  <a:spcPts val="3359"/>
                </a:lnSpc>
              </a:pPr>
              <a:r>
                <a:rPr lang="en-US" sz="2400">
                  <a:solidFill>
                    <a:srgbClr val="FFFFFF"/>
                  </a:solidFill>
                  <a:latin typeface="Canva Sans Bold"/>
                </a:rPr>
                <a:t>Wnew = Wold + ∆W</a:t>
              </a:r>
            </a:p>
          </p:txBody>
        </p:sp>
        <p:sp>
          <p:nvSpPr>
            <p:cNvPr name="AutoShape 22" id="22"/>
            <p:cNvSpPr/>
            <p:nvPr/>
          </p:nvSpPr>
          <p:spPr>
            <a:xfrm flipV="true">
              <a:off x="2696017" y="5097234"/>
              <a:ext cx="1464639" cy="734470"/>
            </a:xfrm>
            <a:prstGeom prst="line">
              <a:avLst/>
            </a:prstGeom>
            <a:ln cap="flat" w="50800">
              <a:solidFill>
                <a:srgbClr val="FFFFFF"/>
              </a:solidFill>
              <a:prstDash val="solid"/>
              <a:headEnd type="none" len="sm" w="sm"/>
              <a:tailEnd type="arrow" len="sm" w="med"/>
            </a:ln>
          </p:spPr>
        </p:sp>
        <p:sp>
          <p:nvSpPr>
            <p:cNvPr name="AutoShape 23" id="23"/>
            <p:cNvSpPr/>
            <p:nvPr/>
          </p:nvSpPr>
          <p:spPr>
            <a:xfrm flipH="true" flipV="true">
              <a:off x="7651363" y="5034733"/>
              <a:ext cx="1395747" cy="735029"/>
            </a:xfrm>
            <a:prstGeom prst="line">
              <a:avLst/>
            </a:prstGeom>
            <a:ln cap="flat" w="50800">
              <a:solidFill>
                <a:srgbClr val="FFFFFF"/>
              </a:solidFill>
              <a:prstDash val="solid"/>
              <a:headEnd type="none" len="sm" w="sm"/>
              <a:tailEnd type="arrow" len="sm" w="med"/>
            </a:ln>
          </p:spPr>
        </p:sp>
        <p:sp>
          <p:nvSpPr>
            <p:cNvPr name="AutoShape 24" id="24"/>
            <p:cNvSpPr/>
            <p:nvPr/>
          </p:nvSpPr>
          <p:spPr>
            <a:xfrm flipH="true" flipV="true">
              <a:off x="2730463" y="8908934"/>
              <a:ext cx="1395747" cy="735029"/>
            </a:xfrm>
            <a:prstGeom prst="line">
              <a:avLst/>
            </a:prstGeom>
            <a:ln cap="flat" w="50800">
              <a:solidFill>
                <a:srgbClr val="FFFFFF"/>
              </a:solidFill>
              <a:prstDash val="solid"/>
              <a:headEnd type="none" len="sm" w="sm"/>
              <a:tailEnd type="arrow" len="sm" w="med"/>
            </a:ln>
          </p:spPr>
        </p:sp>
        <p:sp>
          <p:nvSpPr>
            <p:cNvPr name="AutoShape 25" id="25"/>
            <p:cNvSpPr/>
            <p:nvPr/>
          </p:nvSpPr>
          <p:spPr>
            <a:xfrm flipV="true">
              <a:off x="7486323" y="8909165"/>
              <a:ext cx="1464639" cy="734470"/>
            </a:xfrm>
            <a:prstGeom prst="line">
              <a:avLst/>
            </a:prstGeom>
            <a:ln cap="flat" w="50800">
              <a:solidFill>
                <a:srgbClr val="FFFFFF"/>
              </a:solidFill>
              <a:prstDash val="solid"/>
              <a:headEnd type="none" len="sm" w="sm"/>
              <a:tailEnd type="arrow" len="sm" w="med"/>
            </a:ln>
          </p:spPr>
        </p:sp>
        <p:sp>
          <p:nvSpPr>
            <p:cNvPr name="TextBox 26" id="26"/>
            <p:cNvSpPr txBox="true"/>
            <p:nvPr/>
          </p:nvSpPr>
          <p:spPr>
            <a:xfrm rot="0">
              <a:off x="5779448" y="8962845"/>
              <a:ext cx="218678" cy="449553"/>
            </a:xfrm>
            <a:prstGeom prst="rect">
              <a:avLst/>
            </a:prstGeom>
          </p:spPr>
          <p:txBody>
            <a:bodyPr anchor="t" rtlCol="false" tIns="0" lIns="0" bIns="0" rIns="0">
              <a:spAutoFit/>
            </a:bodyPr>
            <a:lstStyle/>
            <a:p>
              <a:pPr algn="ctr">
                <a:lnSpc>
                  <a:spcPts val="2809"/>
                </a:lnSpc>
              </a:pPr>
              <a:r>
                <a:rPr lang="en-US" sz="2007">
                  <a:solidFill>
                    <a:srgbClr val="FFFFFF"/>
                  </a:solidFill>
                  <a:latin typeface="Canva Sans Italics"/>
                </a:rPr>
                <a:t>d</a:t>
              </a:r>
            </a:p>
          </p:txBody>
        </p:sp>
        <p:grpSp>
          <p:nvGrpSpPr>
            <p:cNvPr name="Group 27" id="27"/>
            <p:cNvGrpSpPr/>
            <p:nvPr/>
          </p:nvGrpSpPr>
          <p:grpSpPr>
            <a:xfrm rot="0">
              <a:off x="12669086" y="5938619"/>
              <a:ext cx="2663406" cy="2548325"/>
              <a:chOff x="0" y="0"/>
              <a:chExt cx="522596" cy="500015"/>
            </a:xfrm>
          </p:grpSpPr>
          <p:sp>
            <p:nvSpPr>
              <p:cNvPr name="Freeform 28" id="28"/>
              <p:cNvSpPr/>
              <p:nvPr/>
            </p:nvSpPr>
            <p:spPr>
              <a:xfrm flipH="false" flipV="false" rot="0">
                <a:off x="0" y="0"/>
                <a:ext cx="522596" cy="500015"/>
              </a:xfrm>
              <a:custGeom>
                <a:avLst/>
                <a:gdLst/>
                <a:ahLst/>
                <a:cxnLst/>
                <a:rect r="r" b="b" t="t" l="l"/>
                <a:pathLst>
                  <a:path h="500015" w="522596">
                    <a:moveTo>
                      <a:pt x="197661" y="0"/>
                    </a:moveTo>
                    <a:lnTo>
                      <a:pt x="324935" y="0"/>
                    </a:lnTo>
                    <a:cubicBezTo>
                      <a:pt x="377358" y="0"/>
                      <a:pt x="427634" y="20825"/>
                      <a:pt x="464702" y="57893"/>
                    </a:cubicBezTo>
                    <a:cubicBezTo>
                      <a:pt x="501771" y="94962"/>
                      <a:pt x="522596" y="145238"/>
                      <a:pt x="522596" y="197661"/>
                    </a:cubicBezTo>
                    <a:lnTo>
                      <a:pt x="522596" y="302355"/>
                    </a:lnTo>
                    <a:cubicBezTo>
                      <a:pt x="522596" y="354777"/>
                      <a:pt x="501771" y="405053"/>
                      <a:pt x="464702" y="442122"/>
                    </a:cubicBezTo>
                    <a:cubicBezTo>
                      <a:pt x="427634" y="479190"/>
                      <a:pt x="377358" y="500015"/>
                      <a:pt x="324935" y="500015"/>
                    </a:cubicBezTo>
                    <a:lnTo>
                      <a:pt x="197661" y="500015"/>
                    </a:lnTo>
                    <a:cubicBezTo>
                      <a:pt x="145238" y="500015"/>
                      <a:pt x="94962" y="479190"/>
                      <a:pt x="57893" y="442122"/>
                    </a:cubicBezTo>
                    <a:cubicBezTo>
                      <a:pt x="20825" y="405053"/>
                      <a:pt x="0" y="354777"/>
                      <a:pt x="0" y="302355"/>
                    </a:cubicBezTo>
                    <a:lnTo>
                      <a:pt x="0" y="197661"/>
                    </a:lnTo>
                    <a:cubicBezTo>
                      <a:pt x="0" y="145238"/>
                      <a:pt x="20825" y="94962"/>
                      <a:pt x="57893" y="57893"/>
                    </a:cubicBezTo>
                    <a:cubicBezTo>
                      <a:pt x="94962" y="20825"/>
                      <a:pt x="145238" y="0"/>
                      <a:pt x="197661" y="0"/>
                    </a:cubicBezTo>
                    <a:close/>
                  </a:path>
                </a:pathLst>
              </a:custGeom>
              <a:solidFill>
                <a:srgbClr val="836FE4"/>
              </a:solidFill>
            </p:spPr>
          </p:sp>
          <p:sp>
            <p:nvSpPr>
              <p:cNvPr name="TextBox 29" id="29"/>
              <p:cNvSpPr txBox="true"/>
              <p:nvPr/>
            </p:nvSpPr>
            <p:spPr>
              <a:xfrm>
                <a:off x="0" y="-66675"/>
                <a:ext cx="812800" cy="879475"/>
              </a:xfrm>
              <a:prstGeom prst="rect">
                <a:avLst/>
              </a:prstGeom>
            </p:spPr>
            <p:txBody>
              <a:bodyPr anchor="ctr" rtlCol="false" tIns="51141" lIns="51141" bIns="51141" rIns="51141"/>
              <a:lstStyle/>
              <a:p>
                <a:pPr algn="ctr">
                  <a:lnSpc>
                    <a:spcPts val="2600"/>
                  </a:lnSpc>
                </a:pPr>
                <a:r>
                  <a:rPr lang="en-US" sz="2000" spc="-20">
                    <a:solidFill>
                      <a:srgbClr val="000000"/>
                    </a:solidFill>
                    <a:latin typeface="Consolas Bold"/>
                  </a:rPr>
                  <a:t>Pretrained Weights</a:t>
                </a:r>
              </a:p>
              <a:p>
                <a:pPr algn="ctr">
                  <a:lnSpc>
                    <a:spcPts val="2600"/>
                  </a:lnSpc>
                </a:pPr>
                <a:r>
                  <a:rPr lang="en-US" sz="2000" spc="-20">
                    <a:solidFill>
                      <a:srgbClr val="000000"/>
                    </a:solidFill>
                    <a:ea typeface="Consolas Bold"/>
                  </a:rPr>
                  <a:t>𝑊 ∈ ℝ𝑑×</a:t>
                </a:r>
                <a:r>
                  <a:rPr lang="en-US" sz="2000" spc="-20">
                    <a:solidFill>
                      <a:srgbClr val="000000"/>
                    </a:solidFill>
                    <a:latin typeface="Consolas Bold Italics"/>
                  </a:rPr>
                  <a:t>k</a:t>
                </a:r>
              </a:p>
            </p:txBody>
          </p:sp>
        </p:grpSp>
        <p:grpSp>
          <p:nvGrpSpPr>
            <p:cNvPr name="Group 30" id="30"/>
            <p:cNvGrpSpPr/>
            <p:nvPr/>
          </p:nvGrpSpPr>
          <p:grpSpPr>
            <a:xfrm rot="0">
              <a:off x="15332492" y="3658171"/>
              <a:ext cx="3524996" cy="1111384"/>
              <a:chOff x="0" y="0"/>
              <a:chExt cx="691651" cy="218068"/>
            </a:xfrm>
          </p:grpSpPr>
          <p:sp>
            <p:nvSpPr>
              <p:cNvPr name="Freeform 31" id="31"/>
              <p:cNvSpPr/>
              <p:nvPr/>
            </p:nvSpPr>
            <p:spPr>
              <a:xfrm flipH="false" flipV="false" rot="0">
                <a:off x="0" y="0"/>
                <a:ext cx="691651" cy="218068"/>
              </a:xfrm>
              <a:custGeom>
                <a:avLst/>
                <a:gdLst/>
                <a:ahLst/>
                <a:cxnLst/>
                <a:rect r="r" b="b" t="t" l="l"/>
                <a:pathLst>
                  <a:path h="218068" w="691651">
                    <a:moveTo>
                      <a:pt x="109034" y="0"/>
                    </a:moveTo>
                    <a:lnTo>
                      <a:pt x="582617" y="0"/>
                    </a:lnTo>
                    <a:cubicBezTo>
                      <a:pt x="642835" y="0"/>
                      <a:pt x="691651" y="48816"/>
                      <a:pt x="691651" y="109034"/>
                    </a:cubicBezTo>
                    <a:lnTo>
                      <a:pt x="691651" y="109034"/>
                    </a:lnTo>
                    <a:cubicBezTo>
                      <a:pt x="691651" y="137952"/>
                      <a:pt x="680163" y="165685"/>
                      <a:pt x="659716" y="186133"/>
                    </a:cubicBezTo>
                    <a:cubicBezTo>
                      <a:pt x="639268" y="206581"/>
                      <a:pt x="611534" y="218068"/>
                      <a:pt x="582617" y="218068"/>
                    </a:cubicBezTo>
                    <a:lnTo>
                      <a:pt x="109034" y="218068"/>
                    </a:lnTo>
                    <a:cubicBezTo>
                      <a:pt x="48816" y="218068"/>
                      <a:pt x="0" y="169252"/>
                      <a:pt x="0" y="109034"/>
                    </a:cubicBezTo>
                    <a:lnTo>
                      <a:pt x="0" y="109034"/>
                    </a:lnTo>
                    <a:cubicBezTo>
                      <a:pt x="0" y="48816"/>
                      <a:pt x="48816" y="0"/>
                      <a:pt x="109034" y="0"/>
                    </a:cubicBezTo>
                    <a:close/>
                  </a:path>
                </a:pathLst>
              </a:custGeom>
              <a:solidFill>
                <a:srgbClr val="FFDE59"/>
              </a:solidFill>
            </p:spPr>
          </p:sp>
          <p:sp>
            <p:nvSpPr>
              <p:cNvPr name="TextBox 32" id="32"/>
              <p:cNvSpPr txBox="true"/>
              <p:nvPr/>
            </p:nvSpPr>
            <p:spPr>
              <a:xfrm>
                <a:off x="0" y="-66675"/>
                <a:ext cx="812800" cy="879475"/>
              </a:xfrm>
              <a:prstGeom prst="rect">
                <a:avLst/>
              </a:prstGeom>
            </p:spPr>
            <p:txBody>
              <a:bodyPr anchor="ctr" rtlCol="false" tIns="51141" lIns="51141" bIns="51141" rIns="51141"/>
              <a:lstStyle/>
              <a:p>
                <a:pPr algn="ctr">
                  <a:lnSpc>
                    <a:spcPts val="2600"/>
                  </a:lnSpc>
                </a:pPr>
              </a:p>
            </p:txBody>
          </p:sp>
        </p:grpSp>
        <p:grpSp>
          <p:nvGrpSpPr>
            <p:cNvPr name="Group 33" id="33"/>
            <p:cNvGrpSpPr/>
            <p:nvPr/>
          </p:nvGrpSpPr>
          <p:grpSpPr>
            <a:xfrm rot="0">
              <a:off x="15332492" y="9650404"/>
              <a:ext cx="3524996" cy="1111384"/>
              <a:chOff x="0" y="0"/>
              <a:chExt cx="691651" cy="218068"/>
            </a:xfrm>
          </p:grpSpPr>
          <p:sp>
            <p:nvSpPr>
              <p:cNvPr name="Freeform 34" id="34"/>
              <p:cNvSpPr/>
              <p:nvPr/>
            </p:nvSpPr>
            <p:spPr>
              <a:xfrm flipH="false" flipV="false" rot="0">
                <a:off x="0" y="0"/>
                <a:ext cx="691651" cy="218068"/>
              </a:xfrm>
              <a:custGeom>
                <a:avLst/>
                <a:gdLst/>
                <a:ahLst/>
                <a:cxnLst/>
                <a:rect r="r" b="b" t="t" l="l"/>
                <a:pathLst>
                  <a:path h="218068" w="691651">
                    <a:moveTo>
                      <a:pt x="109034" y="0"/>
                    </a:moveTo>
                    <a:lnTo>
                      <a:pt x="582617" y="0"/>
                    </a:lnTo>
                    <a:cubicBezTo>
                      <a:pt x="642835" y="0"/>
                      <a:pt x="691651" y="48816"/>
                      <a:pt x="691651" y="109034"/>
                    </a:cubicBezTo>
                    <a:lnTo>
                      <a:pt x="691651" y="109034"/>
                    </a:lnTo>
                    <a:cubicBezTo>
                      <a:pt x="691651" y="137952"/>
                      <a:pt x="680163" y="165685"/>
                      <a:pt x="659716" y="186133"/>
                    </a:cubicBezTo>
                    <a:cubicBezTo>
                      <a:pt x="639268" y="206581"/>
                      <a:pt x="611534" y="218068"/>
                      <a:pt x="582617" y="218068"/>
                    </a:cubicBezTo>
                    <a:lnTo>
                      <a:pt x="109034" y="218068"/>
                    </a:lnTo>
                    <a:cubicBezTo>
                      <a:pt x="48816" y="218068"/>
                      <a:pt x="0" y="169252"/>
                      <a:pt x="0" y="109034"/>
                    </a:cubicBezTo>
                    <a:lnTo>
                      <a:pt x="0" y="109034"/>
                    </a:lnTo>
                    <a:cubicBezTo>
                      <a:pt x="0" y="48816"/>
                      <a:pt x="48816" y="0"/>
                      <a:pt x="109034" y="0"/>
                    </a:cubicBezTo>
                    <a:close/>
                  </a:path>
                </a:pathLst>
              </a:custGeom>
              <a:solidFill>
                <a:srgbClr val="FFDE59"/>
              </a:solidFill>
            </p:spPr>
          </p:sp>
          <p:sp>
            <p:nvSpPr>
              <p:cNvPr name="TextBox 35" id="35"/>
              <p:cNvSpPr txBox="true"/>
              <p:nvPr/>
            </p:nvSpPr>
            <p:spPr>
              <a:xfrm>
                <a:off x="0" y="-66675"/>
                <a:ext cx="812800" cy="879475"/>
              </a:xfrm>
              <a:prstGeom prst="rect">
                <a:avLst/>
              </a:prstGeom>
            </p:spPr>
            <p:txBody>
              <a:bodyPr anchor="ctr" rtlCol="false" tIns="51141" lIns="51141" bIns="51141" rIns="51141"/>
              <a:lstStyle/>
              <a:p>
                <a:pPr algn="ctr">
                  <a:lnSpc>
                    <a:spcPts val="2600"/>
                  </a:lnSpc>
                </a:pPr>
                <a:r>
                  <a:rPr lang="en-US" sz="2000" spc="-20">
                    <a:solidFill>
                      <a:srgbClr val="000000"/>
                    </a:solidFill>
                    <a:latin typeface="Consolas Bold"/>
                  </a:rPr>
                  <a:t>x</a:t>
                </a:r>
              </a:p>
            </p:txBody>
          </p:sp>
        </p:grpSp>
        <p:grpSp>
          <p:nvGrpSpPr>
            <p:cNvPr name="Group 36" id="36"/>
            <p:cNvGrpSpPr/>
            <p:nvPr/>
          </p:nvGrpSpPr>
          <p:grpSpPr>
            <a:xfrm rot="0">
              <a:off x="16802066" y="5357678"/>
              <a:ext cx="585848" cy="585848"/>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836FE4"/>
              </a:solidFill>
            </p:spPr>
          </p:sp>
          <p:sp>
            <p:nvSpPr>
              <p:cNvPr name="TextBox 38" id="38"/>
              <p:cNvSpPr txBox="true"/>
              <p:nvPr/>
            </p:nvSpPr>
            <p:spPr>
              <a:xfrm>
                <a:off x="190500" y="123825"/>
                <a:ext cx="431800" cy="498475"/>
              </a:xfrm>
              <a:prstGeom prst="rect">
                <a:avLst/>
              </a:prstGeom>
            </p:spPr>
            <p:txBody>
              <a:bodyPr anchor="ctr" rtlCol="false" tIns="51141" lIns="51141" bIns="51141" rIns="51141"/>
              <a:lstStyle/>
              <a:p>
                <a:pPr algn="ctr">
                  <a:lnSpc>
                    <a:spcPts val="2600"/>
                  </a:lnSpc>
                </a:pPr>
              </a:p>
            </p:txBody>
          </p:sp>
        </p:grpSp>
        <p:sp>
          <p:nvSpPr>
            <p:cNvPr name="AutoShape 39" id="39"/>
            <p:cNvSpPr/>
            <p:nvPr/>
          </p:nvSpPr>
          <p:spPr>
            <a:xfrm flipV="true">
              <a:off x="13880780" y="5050616"/>
              <a:ext cx="1474474" cy="739402"/>
            </a:xfrm>
            <a:prstGeom prst="line">
              <a:avLst/>
            </a:prstGeom>
            <a:ln cap="flat" w="50800">
              <a:solidFill>
                <a:srgbClr val="FFFFFF"/>
              </a:solidFill>
              <a:prstDash val="solid"/>
              <a:headEnd type="none" len="sm" w="sm"/>
              <a:tailEnd type="arrow" len="sm" w="med"/>
            </a:ln>
          </p:spPr>
        </p:sp>
        <p:sp>
          <p:nvSpPr>
            <p:cNvPr name="AutoShape 40" id="40"/>
            <p:cNvSpPr/>
            <p:nvPr/>
          </p:nvSpPr>
          <p:spPr>
            <a:xfrm flipH="true" flipV="true">
              <a:off x="18869403" y="4987695"/>
              <a:ext cx="1343383" cy="950923"/>
            </a:xfrm>
            <a:prstGeom prst="line">
              <a:avLst/>
            </a:prstGeom>
            <a:ln cap="flat" w="50800">
              <a:solidFill>
                <a:srgbClr val="FFFFFF"/>
              </a:solidFill>
              <a:prstDash val="solid"/>
              <a:headEnd type="none" len="sm" w="sm"/>
              <a:tailEnd type="arrow" len="sm" w="med"/>
            </a:ln>
          </p:spPr>
        </p:sp>
        <p:sp>
          <p:nvSpPr>
            <p:cNvPr name="AutoShape 41" id="41"/>
            <p:cNvSpPr/>
            <p:nvPr/>
          </p:nvSpPr>
          <p:spPr>
            <a:xfrm flipH="true" flipV="true">
              <a:off x="13915457" y="8887912"/>
              <a:ext cx="1405120" cy="739965"/>
            </a:xfrm>
            <a:prstGeom prst="line">
              <a:avLst/>
            </a:prstGeom>
            <a:ln cap="flat" w="50800">
              <a:solidFill>
                <a:srgbClr val="FFFFFF"/>
              </a:solidFill>
              <a:prstDash val="solid"/>
              <a:headEnd type="none" len="sm" w="sm"/>
              <a:tailEnd type="arrow" len="sm" w="med"/>
            </a:ln>
          </p:spPr>
        </p:sp>
        <p:sp>
          <p:nvSpPr>
            <p:cNvPr name="AutoShape 42" id="42"/>
            <p:cNvSpPr/>
            <p:nvPr/>
          </p:nvSpPr>
          <p:spPr>
            <a:xfrm flipV="true">
              <a:off x="18703254" y="8865287"/>
              <a:ext cx="1558324" cy="762260"/>
            </a:xfrm>
            <a:prstGeom prst="line">
              <a:avLst/>
            </a:prstGeom>
            <a:ln cap="flat" w="50800">
              <a:solidFill>
                <a:srgbClr val="FFFFFF"/>
              </a:solidFill>
              <a:prstDash val="solid"/>
              <a:headEnd type="none" len="sm" w="sm"/>
              <a:tailEnd type="arrow" len="sm" w="med"/>
            </a:ln>
          </p:spPr>
        </p:sp>
        <p:grpSp>
          <p:nvGrpSpPr>
            <p:cNvPr name="Group 43" id="43"/>
            <p:cNvGrpSpPr/>
            <p:nvPr/>
          </p:nvGrpSpPr>
          <p:grpSpPr>
            <a:xfrm rot="0">
              <a:off x="18450288" y="5938619"/>
              <a:ext cx="3524996" cy="1197371"/>
              <a:chOff x="0" y="0"/>
              <a:chExt cx="691651" cy="234940"/>
            </a:xfrm>
          </p:grpSpPr>
          <p:sp>
            <p:nvSpPr>
              <p:cNvPr name="Freeform 44" id="44"/>
              <p:cNvSpPr/>
              <p:nvPr/>
            </p:nvSpPr>
            <p:spPr>
              <a:xfrm flipH="false" flipV="false" rot="0">
                <a:off x="0" y="0"/>
                <a:ext cx="691651" cy="234940"/>
              </a:xfrm>
              <a:custGeom>
                <a:avLst/>
                <a:gdLst/>
                <a:ahLst/>
                <a:cxnLst/>
                <a:rect r="r" b="b" t="t" l="l"/>
                <a:pathLst>
                  <a:path h="234940" w="691651">
                    <a:moveTo>
                      <a:pt x="203200" y="234940"/>
                    </a:moveTo>
                    <a:lnTo>
                      <a:pt x="488451" y="234940"/>
                    </a:lnTo>
                    <a:lnTo>
                      <a:pt x="691651" y="0"/>
                    </a:lnTo>
                    <a:lnTo>
                      <a:pt x="0" y="0"/>
                    </a:lnTo>
                    <a:lnTo>
                      <a:pt x="203200" y="234940"/>
                    </a:lnTo>
                    <a:close/>
                  </a:path>
                </a:pathLst>
              </a:custGeom>
              <a:solidFill>
                <a:srgbClr val="836FE4"/>
              </a:solidFill>
            </p:spPr>
          </p:sp>
          <p:sp>
            <p:nvSpPr>
              <p:cNvPr name="TextBox 45" id="45"/>
              <p:cNvSpPr txBox="true"/>
              <p:nvPr/>
            </p:nvSpPr>
            <p:spPr>
              <a:xfrm>
                <a:off x="127000" y="-66675"/>
                <a:ext cx="558800" cy="676275"/>
              </a:xfrm>
              <a:prstGeom prst="rect">
                <a:avLst/>
              </a:prstGeom>
            </p:spPr>
            <p:txBody>
              <a:bodyPr anchor="ctr" rtlCol="false" tIns="51141" lIns="51141" bIns="51141" rIns="51141"/>
              <a:lstStyle/>
              <a:p>
                <a:pPr algn="ctr">
                  <a:lnSpc>
                    <a:spcPts val="2600"/>
                  </a:lnSpc>
                </a:pPr>
                <a:r>
                  <a:rPr lang="en-US" sz="2000" spc="-20">
                    <a:solidFill>
                      <a:srgbClr val="000000"/>
                    </a:solidFill>
                    <a:ea typeface="Consolas Bold"/>
                  </a:rPr>
                  <a:t>𝐵 = 0 </a:t>
                </a:r>
              </a:p>
            </p:txBody>
          </p:sp>
        </p:grpSp>
        <p:grpSp>
          <p:nvGrpSpPr>
            <p:cNvPr name="Group 46" id="46"/>
            <p:cNvGrpSpPr/>
            <p:nvPr/>
          </p:nvGrpSpPr>
          <p:grpSpPr>
            <a:xfrm rot="0">
              <a:off x="18689523" y="7619417"/>
              <a:ext cx="3144112" cy="1245870"/>
              <a:chOff x="0" y="0"/>
              <a:chExt cx="778545" cy="308502"/>
            </a:xfrm>
          </p:grpSpPr>
          <p:sp>
            <p:nvSpPr>
              <p:cNvPr name="Freeform 47" id="47"/>
              <p:cNvSpPr/>
              <p:nvPr/>
            </p:nvSpPr>
            <p:spPr>
              <a:xfrm flipH="false" flipV="false" rot="0">
                <a:off x="0" y="0"/>
                <a:ext cx="778545" cy="308502"/>
              </a:xfrm>
              <a:custGeom>
                <a:avLst/>
                <a:gdLst/>
                <a:ahLst/>
                <a:cxnLst/>
                <a:rect r="r" b="b" t="t" l="l"/>
                <a:pathLst>
                  <a:path h="308502" w="778545">
                    <a:moveTo>
                      <a:pt x="203200" y="0"/>
                    </a:moveTo>
                    <a:lnTo>
                      <a:pt x="575345" y="0"/>
                    </a:lnTo>
                    <a:lnTo>
                      <a:pt x="778545" y="308502"/>
                    </a:lnTo>
                    <a:lnTo>
                      <a:pt x="0" y="308502"/>
                    </a:lnTo>
                    <a:lnTo>
                      <a:pt x="203200" y="0"/>
                    </a:lnTo>
                    <a:close/>
                  </a:path>
                </a:pathLst>
              </a:custGeom>
              <a:solidFill>
                <a:srgbClr val="836FE4"/>
              </a:solidFill>
            </p:spPr>
          </p:sp>
          <p:sp>
            <p:nvSpPr>
              <p:cNvPr name="TextBox 48" id="48"/>
              <p:cNvSpPr txBox="true"/>
              <p:nvPr/>
            </p:nvSpPr>
            <p:spPr>
              <a:xfrm>
                <a:off x="127000" y="-66675"/>
                <a:ext cx="558800" cy="676275"/>
              </a:xfrm>
              <a:prstGeom prst="rect">
                <a:avLst/>
              </a:prstGeom>
            </p:spPr>
            <p:txBody>
              <a:bodyPr anchor="ctr" rtlCol="false" tIns="51141" lIns="51141" bIns="51141" rIns="51141"/>
              <a:lstStyle/>
              <a:p>
                <a:pPr algn="ctr">
                  <a:lnSpc>
                    <a:spcPts val="2600"/>
                  </a:lnSpc>
                </a:pPr>
                <a:r>
                  <a:rPr lang="en-US" sz="2000" spc="-20">
                    <a:solidFill>
                      <a:srgbClr val="000000"/>
                    </a:solidFill>
                    <a:ea typeface="Consolas Bold"/>
                  </a:rPr>
                  <a:t>𝐴 = 𝒩(0, 𝜎2) </a:t>
                </a:r>
              </a:p>
            </p:txBody>
          </p:sp>
        </p:grpSp>
        <p:sp>
          <p:nvSpPr>
            <p:cNvPr name="TextBox 49" id="49"/>
            <p:cNvSpPr txBox="true"/>
            <p:nvPr/>
          </p:nvSpPr>
          <p:spPr>
            <a:xfrm rot="0">
              <a:off x="14262050" y="2053160"/>
              <a:ext cx="6804834" cy="1015641"/>
            </a:xfrm>
            <a:prstGeom prst="rect">
              <a:avLst/>
            </a:prstGeom>
          </p:spPr>
          <p:txBody>
            <a:bodyPr anchor="t" rtlCol="false" tIns="0" lIns="0" bIns="0" rIns="0">
              <a:spAutoFit/>
            </a:bodyPr>
            <a:lstStyle/>
            <a:p>
              <a:pPr algn="ctr">
                <a:lnSpc>
                  <a:spcPts val="6483"/>
                </a:lnSpc>
              </a:pPr>
              <a:r>
                <a:rPr lang="en-US" sz="4630">
                  <a:solidFill>
                    <a:srgbClr val="FFFFFF"/>
                  </a:solidFill>
                  <a:latin typeface="Canva Sans Bold"/>
                </a:rPr>
                <a:t>LoRA Fine-tuning</a:t>
              </a:r>
            </a:p>
          </p:txBody>
        </p:sp>
        <p:sp>
          <p:nvSpPr>
            <p:cNvPr name="TextBox 50" id="50"/>
            <p:cNvSpPr txBox="true"/>
            <p:nvPr/>
          </p:nvSpPr>
          <p:spPr>
            <a:xfrm rot="0">
              <a:off x="13692573" y="11311812"/>
              <a:ext cx="6804834" cy="515620"/>
            </a:xfrm>
            <a:prstGeom prst="rect">
              <a:avLst/>
            </a:prstGeom>
          </p:spPr>
          <p:txBody>
            <a:bodyPr anchor="t" rtlCol="false" tIns="0" lIns="0" bIns="0" rIns="0">
              <a:spAutoFit/>
            </a:bodyPr>
            <a:lstStyle/>
            <a:p>
              <a:pPr algn="ctr">
                <a:lnSpc>
                  <a:spcPts val="3359"/>
                </a:lnSpc>
              </a:pPr>
              <a:r>
                <a:rPr lang="en-US" sz="2400">
                  <a:solidFill>
                    <a:srgbClr val="FFFFFF"/>
                  </a:solidFill>
                  <a:latin typeface="Canva Sans Bold"/>
                </a:rPr>
                <a:t>Wnew = Wold + WA.WB</a:t>
              </a:r>
            </a:p>
          </p:txBody>
        </p:sp>
        <p:sp>
          <p:nvSpPr>
            <p:cNvPr name="TextBox 51" id="51"/>
            <p:cNvSpPr txBox="true"/>
            <p:nvPr/>
          </p:nvSpPr>
          <p:spPr>
            <a:xfrm rot="0">
              <a:off x="17278037" y="7829268"/>
              <a:ext cx="1486422" cy="452252"/>
            </a:xfrm>
            <a:prstGeom prst="rect">
              <a:avLst/>
            </a:prstGeom>
          </p:spPr>
          <p:txBody>
            <a:bodyPr anchor="t" rtlCol="false" tIns="0" lIns="0" bIns="0" rIns="0">
              <a:spAutoFit/>
            </a:bodyPr>
            <a:lstStyle/>
            <a:p>
              <a:pPr algn="ctr">
                <a:lnSpc>
                  <a:spcPts val="2828"/>
                </a:lnSpc>
              </a:pPr>
              <a:r>
                <a:rPr lang="en-US" sz="2020">
                  <a:solidFill>
                    <a:srgbClr val="FFFFFF"/>
                  </a:solidFill>
                  <a:latin typeface="Canva Sans Italics"/>
                </a:rPr>
                <a:t>A</a:t>
              </a:r>
              <a:r>
                <a:rPr lang="en-US" sz="2020">
                  <a:solidFill>
                    <a:srgbClr val="FFFFFF"/>
                  </a:solidFill>
                  <a:latin typeface="Canva Sans"/>
                </a:rPr>
                <a:t> ∈ ℝ𝑑×</a:t>
              </a:r>
              <a:r>
                <a:rPr lang="en-US" sz="2020">
                  <a:solidFill>
                    <a:srgbClr val="FFFFFF"/>
                  </a:solidFill>
                  <a:latin typeface="Canva Sans Italics"/>
                </a:rPr>
                <a:t>r</a:t>
              </a:r>
            </a:p>
          </p:txBody>
        </p:sp>
        <p:sp>
          <p:nvSpPr>
            <p:cNvPr name="TextBox 52" id="52"/>
            <p:cNvSpPr txBox="true"/>
            <p:nvPr/>
          </p:nvSpPr>
          <p:spPr>
            <a:xfrm rot="0">
              <a:off x="17381787" y="6539515"/>
              <a:ext cx="1464980" cy="452252"/>
            </a:xfrm>
            <a:prstGeom prst="rect">
              <a:avLst/>
            </a:prstGeom>
          </p:spPr>
          <p:txBody>
            <a:bodyPr anchor="t" rtlCol="false" tIns="0" lIns="0" bIns="0" rIns="0">
              <a:spAutoFit/>
            </a:bodyPr>
            <a:lstStyle/>
            <a:p>
              <a:pPr algn="ctr">
                <a:lnSpc>
                  <a:spcPts val="2828"/>
                </a:lnSpc>
              </a:pPr>
              <a:r>
                <a:rPr lang="en-US" sz="2020">
                  <a:solidFill>
                    <a:srgbClr val="FFFFFF"/>
                  </a:solidFill>
                  <a:latin typeface="Canva Sans Italics"/>
                </a:rPr>
                <a:t>B</a:t>
              </a:r>
              <a:r>
                <a:rPr lang="en-US" sz="2020">
                  <a:solidFill>
                    <a:srgbClr val="FFFFFF"/>
                  </a:solidFill>
                  <a:latin typeface="Canva Sans"/>
                </a:rPr>
                <a:t> ∈ ℝ</a:t>
              </a:r>
              <a:r>
                <a:rPr lang="en-US" sz="2020">
                  <a:solidFill>
                    <a:srgbClr val="FFFFFF"/>
                  </a:solidFill>
                  <a:latin typeface="Canva Sans Italics"/>
                </a:rPr>
                <a:t>r</a:t>
              </a:r>
              <a:r>
                <a:rPr lang="en-US" sz="2020">
                  <a:solidFill>
                    <a:srgbClr val="FFFFFF"/>
                  </a:solidFill>
                  <a:ea typeface="Canva Sans"/>
                </a:rPr>
                <a:t>×</a:t>
              </a:r>
              <a:r>
                <a:rPr lang="en-US" sz="2020">
                  <a:solidFill>
                    <a:srgbClr val="FFFFFF"/>
                  </a:solidFill>
                  <a:latin typeface="Canva Sans Italics"/>
                </a:rPr>
                <a:t>k</a:t>
              </a:r>
            </a:p>
          </p:txBody>
        </p:sp>
        <p:sp>
          <p:nvSpPr>
            <p:cNvPr name="TextBox 53" id="53"/>
            <p:cNvSpPr txBox="true"/>
            <p:nvPr/>
          </p:nvSpPr>
          <p:spPr>
            <a:xfrm rot="0">
              <a:off x="16984917" y="8873159"/>
              <a:ext cx="220147" cy="452252"/>
            </a:xfrm>
            <a:prstGeom prst="rect">
              <a:avLst/>
            </a:prstGeom>
          </p:spPr>
          <p:txBody>
            <a:bodyPr anchor="t" rtlCol="false" tIns="0" lIns="0" bIns="0" rIns="0">
              <a:spAutoFit/>
            </a:bodyPr>
            <a:lstStyle/>
            <a:p>
              <a:pPr algn="ctr">
                <a:lnSpc>
                  <a:spcPts val="2828"/>
                </a:lnSpc>
              </a:pPr>
              <a:r>
                <a:rPr lang="en-US" sz="2020">
                  <a:solidFill>
                    <a:srgbClr val="FFFFFF"/>
                  </a:solidFill>
                  <a:latin typeface="Canva Sans Italics"/>
                </a:rPr>
                <a:t>d</a:t>
              </a:r>
            </a:p>
          </p:txBody>
        </p:sp>
        <p:sp>
          <p:nvSpPr>
            <p:cNvPr name="AutoShape 54" id="54"/>
            <p:cNvSpPr/>
            <p:nvPr/>
          </p:nvSpPr>
          <p:spPr>
            <a:xfrm flipV="true">
              <a:off x="19498684" y="7406360"/>
              <a:ext cx="1525789" cy="0"/>
            </a:xfrm>
            <a:prstGeom prst="line">
              <a:avLst/>
            </a:prstGeom>
            <a:ln cap="flat" w="50800">
              <a:solidFill>
                <a:srgbClr val="FFFFFF"/>
              </a:solidFill>
              <a:prstDash val="solid"/>
              <a:headEnd type="none" len="sm" w="sm"/>
              <a:tailEnd type="none" len="sm" w="sm"/>
            </a:ln>
          </p:spPr>
        </p:sp>
        <p:sp>
          <p:nvSpPr>
            <p:cNvPr name="TextBox 55" id="55"/>
            <p:cNvSpPr txBox="true"/>
            <p:nvPr/>
          </p:nvSpPr>
          <p:spPr>
            <a:xfrm rot="0">
              <a:off x="21024473" y="7127765"/>
              <a:ext cx="220147" cy="452252"/>
            </a:xfrm>
            <a:prstGeom prst="rect">
              <a:avLst/>
            </a:prstGeom>
          </p:spPr>
          <p:txBody>
            <a:bodyPr anchor="t" rtlCol="false" tIns="0" lIns="0" bIns="0" rIns="0">
              <a:spAutoFit/>
            </a:bodyPr>
            <a:lstStyle/>
            <a:p>
              <a:pPr algn="ctr">
                <a:lnSpc>
                  <a:spcPts val="2828"/>
                </a:lnSpc>
              </a:pPr>
              <a:r>
                <a:rPr lang="en-US" sz="2020">
                  <a:solidFill>
                    <a:srgbClr val="FFFFFF"/>
                  </a:solidFill>
                  <a:latin typeface="Canva Sans Italics"/>
                </a:rPr>
                <a:t>r</a:t>
              </a:r>
            </a:p>
          </p:txBody>
        </p:sp>
        <p:sp>
          <p:nvSpPr>
            <p:cNvPr name="TextBox 56" id="56"/>
            <p:cNvSpPr txBox="true"/>
            <p:nvPr/>
          </p:nvSpPr>
          <p:spPr>
            <a:xfrm rot="0">
              <a:off x="0" y="12010034"/>
              <a:ext cx="11434708" cy="1074420"/>
            </a:xfrm>
            <a:prstGeom prst="rect">
              <a:avLst/>
            </a:prstGeom>
          </p:spPr>
          <p:txBody>
            <a:bodyPr anchor="t" rtlCol="false" tIns="0" lIns="0" bIns="0" rIns="0">
              <a:spAutoFit/>
            </a:bodyPr>
            <a:lstStyle/>
            <a:p>
              <a:pPr algn="ctr">
                <a:lnSpc>
                  <a:spcPts val="3359"/>
                </a:lnSpc>
              </a:pPr>
              <a:r>
                <a:rPr lang="en-US" sz="2400">
                  <a:solidFill>
                    <a:srgbClr val="FFFFFF"/>
                  </a:solidFill>
                  <a:latin typeface="Canva Sans"/>
                </a:rPr>
                <a:t>If ∆W = d x k is 100 x 500 then params in total = 100 x 500 = 50000</a:t>
              </a:r>
            </a:p>
          </p:txBody>
        </p:sp>
        <p:sp>
          <p:nvSpPr>
            <p:cNvPr name="TextBox 57" id="57"/>
            <p:cNvSpPr txBox="true"/>
            <p:nvPr/>
          </p:nvSpPr>
          <p:spPr>
            <a:xfrm rot="0">
              <a:off x="11474047" y="12010034"/>
              <a:ext cx="12605586" cy="515620"/>
            </a:xfrm>
            <a:prstGeom prst="rect">
              <a:avLst/>
            </a:prstGeom>
          </p:spPr>
          <p:txBody>
            <a:bodyPr anchor="t" rtlCol="false" tIns="0" lIns="0" bIns="0" rIns="0">
              <a:spAutoFit/>
            </a:bodyPr>
            <a:lstStyle/>
            <a:p>
              <a:pPr algn="ctr">
                <a:lnSpc>
                  <a:spcPts val="3359"/>
                </a:lnSpc>
              </a:pPr>
              <a:r>
                <a:rPr lang="en-US" sz="2400">
                  <a:solidFill>
                    <a:srgbClr val="FFFFFF"/>
                  </a:solidFill>
                  <a:latin typeface="Canva Sans"/>
                </a:rPr>
                <a:t>Here with r = 4,  ∆W in params in total = 100 x 4 + 4 x 500 = 2400</a:t>
              </a:r>
            </a:p>
          </p:txBody>
        </p:sp>
      </p:grpSp>
    </p:spTree>
  </p:cSld>
  <p:clrMapOvr>
    <a:masterClrMapping/>
  </p:clrMapOvr>
</p:sld>
</file>

<file path=ppt/slides/slide14.xml><?xml version="1.0" encoding="utf-8"?>
<p:sld xmlns:p="http://schemas.openxmlformats.org/presentationml/2006/main" xmlns:a="http://schemas.openxmlformats.org/drawingml/2006/main">
  <p:cSld>
    <p:bg>
      <p:bgPr>
        <a:solidFill>
          <a:srgbClr val="3D3D3D"/>
        </a:solidFill>
      </p:bgPr>
    </p:bg>
    <p:spTree>
      <p:nvGrpSpPr>
        <p:cNvPr id="1" name=""/>
        <p:cNvGrpSpPr/>
        <p:nvPr/>
      </p:nvGrpSpPr>
      <p:grpSpPr>
        <a:xfrm>
          <a:off x="0" y="0"/>
          <a:ext cx="0" cy="0"/>
          <a:chOff x="0" y="0"/>
          <a:chExt cx="0" cy="0"/>
        </a:xfrm>
      </p:grpSpPr>
      <p:sp>
        <p:nvSpPr>
          <p:cNvPr name="TextBox 2" id="2"/>
          <p:cNvSpPr txBox="true"/>
          <p:nvPr/>
        </p:nvSpPr>
        <p:spPr>
          <a:xfrm rot="0">
            <a:off x="698490" y="614014"/>
            <a:ext cx="17283892" cy="1362075"/>
          </a:xfrm>
          <a:prstGeom prst="rect">
            <a:avLst/>
          </a:prstGeom>
        </p:spPr>
        <p:txBody>
          <a:bodyPr anchor="t" rtlCol="false" tIns="0" lIns="0" bIns="0" rIns="0">
            <a:spAutoFit/>
          </a:bodyPr>
          <a:lstStyle/>
          <a:p>
            <a:pPr marL="0" indent="0" lvl="0">
              <a:lnSpc>
                <a:spcPts val="9600"/>
              </a:lnSpc>
              <a:spcBef>
                <a:spcPct val="0"/>
              </a:spcBef>
            </a:pPr>
            <a:r>
              <a:rPr lang="en-US" sz="8000">
                <a:solidFill>
                  <a:srgbClr val="FFFFFF"/>
                </a:solidFill>
                <a:latin typeface="Consolas Bold"/>
              </a:rPr>
              <a:t>LoRA METHOD - UPDATION METRICS</a:t>
            </a:r>
          </a:p>
        </p:txBody>
      </p:sp>
      <p:sp>
        <p:nvSpPr>
          <p:cNvPr name="TextBox 3" id="3"/>
          <p:cNvSpPr txBox="true"/>
          <p:nvPr/>
        </p:nvSpPr>
        <p:spPr>
          <a:xfrm rot="0">
            <a:off x="1189840" y="2105025"/>
            <a:ext cx="15289493" cy="8096289"/>
          </a:xfrm>
          <a:prstGeom prst="rect">
            <a:avLst/>
          </a:prstGeom>
        </p:spPr>
        <p:txBody>
          <a:bodyPr anchor="t" rtlCol="false" tIns="0" lIns="0" bIns="0" rIns="0">
            <a:spAutoFit/>
          </a:bodyPr>
          <a:lstStyle/>
          <a:p>
            <a:pPr>
              <a:lnSpc>
                <a:spcPts val="4036"/>
              </a:lnSpc>
            </a:pPr>
            <a:r>
              <a:rPr lang="en-US" sz="2691">
                <a:solidFill>
                  <a:srgbClr val="FFFFFF"/>
                </a:solidFill>
                <a:latin typeface="Consolas"/>
              </a:rPr>
              <a:t>As per the hypothesis, we can represent the weight matrix as follows</a:t>
            </a:r>
          </a:p>
          <a:p>
            <a:pPr algn="ctr">
              <a:lnSpc>
                <a:spcPts val="4036"/>
              </a:lnSpc>
            </a:pPr>
          </a:p>
          <a:p>
            <a:pPr algn="ctr">
              <a:lnSpc>
                <a:spcPts val="4036"/>
              </a:lnSpc>
            </a:pPr>
            <a:r>
              <a:rPr lang="en-US" sz="2691">
                <a:solidFill>
                  <a:srgbClr val="FFFFFF"/>
                </a:solidFill>
                <a:ea typeface="Consolas Bold"/>
              </a:rPr>
              <a:t>𝑊</a:t>
            </a:r>
            <a:r>
              <a:rPr lang="en-US" sz="2691">
                <a:solidFill>
                  <a:srgbClr val="FFFFFF"/>
                </a:solidFill>
                <a:latin typeface="Consolas Bold Italics"/>
              </a:rPr>
              <a:t>0</a:t>
            </a:r>
            <a:r>
              <a:rPr lang="en-US" sz="2691">
                <a:solidFill>
                  <a:srgbClr val="FFFFFF"/>
                </a:solidFill>
                <a:latin typeface="Consolas Bold"/>
              </a:rPr>
              <a:t> ∈ ℝ𝑑×k</a:t>
            </a:r>
          </a:p>
          <a:p>
            <a:pPr>
              <a:lnSpc>
                <a:spcPts val="4036"/>
              </a:lnSpc>
            </a:pPr>
          </a:p>
          <a:p>
            <a:pPr>
              <a:lnSpc>
                <a:spcPts val="4036"/>
              </a:lnSpc>
            </a:pPr>
            <a:r>
              <a:rPr lang="en-US" sz="2691">
                <a:solidFill>
                  <a:srgbClr val="FFFFFF"/>
                </a:solidFill>
                <a:latin typeface="Consolas"/>
              </a:rPr>
              <a:t>The weight updation can be done as follows,</a:t>
            </a:r>
          </a:p>
          <a:p>
            <a:pPr>
              <a:lnSpc>
                <a:spcPts val="4036"/>
              </a:lnSpc>
            </a:pPr>
          </a:p>
          <a:p>
            <a:pPr algn="ctr">
              <a:lnSpc>
                <a:spcPts val="4036"/>
              </a:lnSpc>
            </a:pPr>
            <a:r>
              <a:rPr lang="en-US" sz="2691">
                <a:solidFill>
                  <a:srgbClr val="FFFFFF"/>
                </a:solidFill>
                <a:latin typeface="Consolas Bold"/>
              </a:rPr>
              <a:t>Wnew = Wold + ∆W</a:t>
            </a:r>
          </a:p>
          <a:p>
            <a:pPr algn="ctr">
              <a:lnSpc>
                <a:spcPts val="4036"/>
              </a:lnSpc>
            </a:pPr>
          </a:p>
          <a:p>
            <a:pPr>
              <a:lnSpc>
                <a:spcPts val="4036"/>
              </a:lnSpc>
            </a:pPr>
            <a:r>
              <a:rPr lang="en-US" sz="2691">
                <a:solidFill>
                  <a:srgbClr val="FFFFFF"/>
                </a:solidFill>
                <a:latin typeface="Consolas"/>
              </a:rPr>
              <a:t>Here from the architecture diagram of LoRA, we can see that </a:t>
            </a:r>
            <a:r>
              <a:rPr lang="en-US" sz="2691">
                <a:solidFill>
                  <a:srgbClr val="FFFFFF"/>
                </a:solidFill>
                <a:latin typeface="Consolas Bold"/>
              </a:rPr>
              <a:t>∆W = WA.WB </a:t>
            </a:r>
            <a:r>
              <a:rPr lang="en-US" sz="2691">
                <a:solidFill>
                  <a:srgbClr val="FFFFFF"/>
                </a:solidFill>
                <a:latin typeface="Consolas"/>
              </a:rPr>
              <a:t>where,</a:t>
            </a:r>
          </a:p>
          <a:p>
            <a:pPr algn="ctr">
              <a:lnSpc>
                <a:spcPts val="4036"/>
              </a:lnSpc>
            </a:pPr>
          </a:p>
          <a:p>
            <a:pPr algn="ctr">
              <a:lnSpc>
                <a:spcPts val="4036"/>
              </a:lnSpc>
            </a:pPr>
            <a:r>
              <a:rPr lang="en-US" sz="2691">
                <a:solidFill>
                  <a:srgbClr val="FFFFFF"/>
                </a:solidFill>
                <a:latin typeface="Consolas"/>
              </a:rPr>
              <a:t>A ∈ ℝ𝑑×r, B ∈ ℝr×k, r -&gt; intrinsic rank</a:t>
            </a:r>
          </a:p>
          <a:p>
            <a:pPr algn="ctr">
              <a:lnSpc>
                <a:spcPts val="4036"/>
              </a:lnSpc>
            </a:pPr>
          </a:p>
          <a:p>
            <a:pPr>
              <a:lnSpc>
                <a:spcPts val="4036"/>
              </a:lnSpc>
            </a:pPr>
            <a:r>
              <a:rPr lang="en-US" sz="2691">
                <a:solidFill>
                  <a:srgbClr val="FFFFFF"/>
                </a:solidFill>
                <a:latin typeface="Consolas"/>
              </a:rPr>
              <a:t>During finetuning W0 is frozen so no gradient updation on the params of the pre-trained model. Only the decomposition matrices A and B contain trainable parameters that update.</a:t>
            </a:r>
          </a:p>
          <a:p>
            <a:pPr>
              <a:lnSpc>
                <a:spcPts val="4036"/>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3D3D3D"/>
        </a:solidFill>
      </p:bgPr>
    </p:bg>
    <p:spTree>
      <p:nvGrpSpPr>
        <p:cNvPr id="1" name=""/>
        <p:cNvGrpSpPr/>
        <p:nvPr/>
      </p:nvGrpSpPr>
      <p:grpSpPr>
        <a:xfrm>
          <a:off x="0" y="0"/>
          <a:ext cx="0" cy="0"/>
          <a:chOff x="0" y="0"/>
          <a:chExt cx="0" cy="0"/>
        </a:xfrm>
      </p:grpSpPr>
      <p:sp>
        <p:nvSpPr>
          <p:cNvPr name="TextBox 2" id="2"/>
          <p:cNvSpPr txBox="true"/>
          <p:nvPr/>
        </p:nvSpPr>
        <p:spPr>
          <a:xfrm rot="0">
            <a:off x="698490" y="614014"/>
            <a:ext cx="17283892" cy="1362075"/>
          </a:xfrm>
          <a:prstGeom prst="rect">
            <a:avLst/>
          </a:prstGeom>
        </p:spPr>
        <p:txBody>
          <a:bodyPr anchor="t" rtlCol="false" tIns="0" lIns="0" bIns="0" rIns="0">
            <a:spAutoFit/>
          </a:bodyPr>
          <a:lstStyle/>
          <a:p>
            <a:pPr marL="0" indent="0" lvl="0">
              <a:lnSpc>
                <a:spcPts val="9600"/>
              </a:lnSpc>
              <a:spcBef>
                <a:spcPct val="0"/>
              </a:spcBef>
            </a:pPr>
            <a:r>
              <a:rPr lang="en-US" sz="8000">
                <a:solidFill>
                  <a:srgbClr val="FFFFFF"/>
                </a:solidFill>
                <a:latin typeface="Consolas Bold"/>
              </a:rPr>
              <a:t>LoRA METHOD - UPDATION METRICS</a:t>
            </a:r>
          </a:p>
        </p:txBody>
      </p:sp>
      <p:sp>
        <p:nvSpPr>
          <p:cNvPr name="TextBox 3" id="3"/>
          <p:cNvSpPr txBox="true"/>
          <p:nvPr/>
        </p:nvSpPr>
        <p:spPr>
          <a:xfrm rot="0">
            <a:off x="1189840" y="2105025"/>
            <a:ext cx="16418554" cy="8117545"/>
          </a:xfrm>
          <a:prstGeom prst="rect">
            <a:avLst/>
          </a:prstGeom>
        </p:spPr>
        <p:txBody>
          <a:bodyPr anchor="t" rtlCol="false" tIns="0" lIns="0" bIns="0" rIns="0">
            <a:spAutoFit/>
          </a:bodyPr>
          <a:lstStyle/>
          <a:p>
            <a:pPr>
              <a:lnSpc>
                <a:spcPts val="4036"/>
              </a:lnSpc>
            </a:pPr>
            <a:r>
              <a:rPr lang="en-US" sz="2691">
                <a:solidFill>
                  <a:srgbClr val="FFFFFF"/>
                </a:solidFill>
                <a:latin typeface="Consolas"/>
              </a:rPr>
              <a:t>A forward pass for </a:t>
            </a:r>
            <a:r>
              <a:rPr lang="en-US" sz="2691">
                <a:solidFill>
                  <a:srgbClr val="FFFFFF"/>
                </a:solidFill>
                <a:latin typeface="Consolas Bold"/>
              </a:rPr>
              <a:t>h = W0x</a:t>
            </a:r>
            <a:r>
              <a:rPr lang="en-US" sz="2691">
                <a:solidFill>
                  <a:srgbClr val="FFFFFF"/>
                </a:solidFill>
                <a:latin typeface="Consolas"/>
              </a:rPr>
              <a:t> can be written as follows</a:t>
            </a:r>
          </a:p>
          <a:p>
            <a:pPr>
              <a:lnSpc>
                <a:spcPts val="4036"/>
              </a:lnSpc>
            </a:pPr>
          </a:p>
          <a:p>
            <a:pPr algn="ctr">
              <a:lnSpc>
                <a:spcPts val="4036"/>
              </a:lnSpc>
            </a:pPr>
            <a:r>
              <a:rPr lang="en-US" sz="2691">
                <a:solidFill>
                  <a:srgbClr val="FFFFFF"/>
                </a:solidFill>
                <a:latin typeface="Consolas Bold"/>
              </a:rPr>
              <a:t>h0 = W0x + BAx</a:t>
            </a:r>
          </a:p>
          <a:p>
            <a:pPr>
              <a:lnSpc>
                <a:spcPts val="4036"/>
              </a:lnSpc>
            </a:pPr>
          </a:p>
          <a:p>
            <a:pPr>
              <a:lnSpc>
                <a:spcPts val="4036"/>
              </a:lnSpc>
            </a:pPr>
            <a:r>
              <a:rPr lang="en-US" sz="2691">
                <a:solidFill>
                  <a:srgbClr val="FFFFFF"/>
                </a:solidFill>
                <a:latin typeface="Consolas"/>
              </a:rPr>
              <a:t>Initially, </a:t>
            </a:r>
            <a:r>
              <a:rPr lang="en-US" sz="2691">
                <a:solidFill>
                  <a:srgbClr val="FFFFFF"/>
                </a:solidFill>
                <a:latin typeface="Consolas Bold"/>
              </a:rPr>
              <a:t>∆W = 0</a:t>
            </a:r>
            <a:r>
              <a:rPr lang="en-US" sz="2691">
                <a:solidFill>
                  <a:srgbClr val="FFFFFF"/>
                </a:solidFill>
                <a:latin typeface="Consolas"/>
              </a:rPr>
              <a:t>, where there is weight initialization for A and B as follows</a:t>
            </a:r>
          </a:p>
          <a:p>
            <a:pPr>
              <a:lnSpc>
                <a:spcPts val="4036"/>
              </a:lnSpc>
            </a:pPr>
          </a:p>
          <a:p>
            <a:pPr algn="ctr">
              <a:lnSpc>
                <a:spcPts val="4036"/>
              </a:lnSpc>
            </a:pPr>
            <a:r>
              <a:rPr lang="en-US" sz="2691">
                <a:solidFill>
                  <a:srgbClr val="FFFFFF"/>
                </a:solidFill>
                <a:latin typeface="Consolas Bold"/>
              </a:rPr>
              <a:t>A -&gt; Gaussian Initialization(𝐴 = 𝒩(0, 𝜎 2 )), B -&gt; Zero(𝐵 = 0)</a:t>
            </a:r>
          </a:p>
          <a:p>
            <a:pPr algn="ctr">
              <a:lnSpc>
                <a:spcPts val="4036"/>
              </a:lnSpc>
            </a:pPr>
          </a:p>
          <a:p>
            <a:pPr>
              <a:lnSpc>
                <a:spcPts val="4036"/>
              </a:lnSpc>
            </a:pPr>
            <a:r>
              <a:rPr lang="en-US" sz="2691">
                <a:solidFill>
                  <a:srgbClr val="FFFFFF"/>
                </a:solidFill>
                <a:latin typeface="Consolas"/>
              </a:rPr>
              <a:t>Then we scale the weight updation </a:t>
            </a:r>
            <a:r>
              <a:rPr lang="en-US" sz="2691">
                <a:solidFill>
                  <a:srgbClr val="FFFFFF"/>
                </a:solidFill>
                <a:latin typeface="Consolas Bold"/>
              </a:rPr>
              <a:t>∆Wx = BAx </a:t>
            </a:r>
            <a:r>
              <a:rPr lang="en-US" sz="2691">
                <a:solidFill>
                  <a:srgbClr val="FFFFFF"/>
                </a:solidFill>
                <a:latin typeface="Consolas"/>
              </a:rPr>
              <a:t>by</a:t>
            </a:r>
          </a:p>
          <a:p>
            <a:pPr algn="ctr">
              <a:lnSpc>
                <a:spcPts val="4036"/>
              </a:lnSpc>
            </a:pPr>
          </a:p>
          <a:p>
            <a:pPr algn="ctr">
              <a:lnSpc>
                <a:spcPts val="4036"/>
              </a:lnSpc>
            </a:pPr>
            <a:r>
              <a:rPr lang="en-US" sz="2691">
                <a:solidFill>
                  <a:srgbClr val="FFFFFF"/>
                </a:solidFill>
                <a:latin typeface="Consolas Bold"/>
              </a:rPr>
              <a:t>α/r</a:t>
            </a:r>
            <a:r>
              <a:rPr lang="en-US" sz="2691">
                <a:solidFill>
                  <a:srgbClr val="FFFFFF"/>
                </a:solidFill>
                <a:latin typeface="Consolas"/>
              </a:rPr>
              <a:t>, where </a:t>
            </a:r>
            <a:r>
              <a:rPr lang="en-US" sz="2691">
                <a:solidFill>
                  <a:srgbClr val="FFFFFF"/>
                </a:solidFill>
                <a:latin typeface="Consolas Bold"/>
              </a:rPr>
              <a:t>α </a:t>
            </a:r>
            <a:r>
              <a:rPr lang="en-US" sz="2691">
                <a:solidFill>
                  <a:srgbClr val="FFFFFF"/>
                </a:solidFill>
                <a:latin typeface="Consolas"/>
              </a:rPr>
              <a:t>-&gt; lora alpha is a constant in r</a:t>
            </a:r>
          </a:p>
          <a:p>
            <a:pPr algn="ctr">
              <a:lnSpc>
                <a:spcPts val="4036"/>
              </a:lnSpc>
            </a:pPr>
          </a:p>
          <a:p>
            <a:pPr>
              <a:lnSpc>
                <a:spcPts val="4036"/>
              </a:lnSpc>
            </a:pPr>
            <a:r>
              <a:rPr lang="en-US" sz="2691">
                <a:solidFill>
                  <a:srgbClr val="FFFFFF"/>
                </a:solidFill>
                <a:latin typeface="Consolas"/>
              </a:rPr>
              <a:t>While optimizing with Adam it is almost similar to the learning rate(LR). Unlike previous adapter models which converge to an MLP and can't take long sequences here, LoRA converges to the original training model.</a:t>
            </a:r>
          </a:p>
          <a:p>
            <a:pPr>
              <a:lnSpc>
                <a:spcPts val="4036"/>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3D3D3D"/>
        </a:solidFill>
      </p:bgPr>
    </p:bg>
    <p:spTree>
      <p:nvGrpSpPr>
        <p:cNvPr id="1" name=""/>
        <p:cNvGrpSpPr/>
        <p:nvPr/>
      </p:nvGrpSpPr>
      <p:grpSpPr>
        <a:xfrm>
          <a:off x="0" y="0"/>
          <a:ext cx="0" cy="0"/>
          <a:chOff x="0" y="0"/>
          <a:chExt cx="0" cy="0"/>
        </a:xfrm>
      </p:grpSpPr>
      <p:sp>
        <p:nvSpPr>
          <p:cNvPr name="TextBox 2" id="2"/>
          <p:cNvSpPr txBox="true"/>
          <p:nvPr/>
        </p:nvSpPr>
        <p:spPr>
          <a:xfrm rot="0">
            <a:off x="2516535" y="971550"/>
            <a:ext cx="14742765" cy="1242060"/>
          </a:xfrm>
          <a:prstGeom prst="rect">
            <a:avLst/>
          </a:prstGeom>
        </p:spPr>
        <p:txBody>
          <a:bodyPr anchor="t" rtlCol="false" tIns="0" lIns="0" bIns="0" rIns="0">
            <a:spAutoFit/>
          </a:bodyPr>
          <a:lstStyle/>
          <a:p>
            <a:pPr algn="r" marL="0" indent="0" lvl="0">
              <a:lnSpc>
                <a:spcPts val="8580"/>
              </a:lnSpc>
            </a:pPr>
            <a:r>
              <a:rPr lang="en-US" sz="7800" u="none">
                <a:solidFill>
                  <a:srgbClr val="FFFFFF"/>
                </a:solidFill>
                <a:latin typeface="Consolas Bold"/>
              </a:rPr>
              <a:t>LoRA METHOD ON TRANSFORMER</a:t>
            </a:r>
          </a:p>
        </p:txBody>
      </p:sp>
      <p:sp>
        <p:nvSpPr>
          <p:cNvPr name="TextBox 3" id="3"/>
          <p:cNvSpPr txBox="true"/>
          <p:nvPr/>
        </p:nvSpPr>
        <p:spPr>
          <a:xfrm rot="0">
            <a:off x="3050920" y="3750875"/>
            <a:ext cx="12186161" cy="838124"/>
          </a:xfrm>
          <a:prstGeom prst="rect">
            <a:avLst/>
          </a:prstGeom>
        </p:spPr>
        <p:txBody>
          <a:bodyPr anchor="t" rtlCol="false" tIns="0" lIns="0" bIns="0" rIns="0">
            <a:spAutoFit/>
          </a:bodyPr>
          <a:lstStyle/>
          <a:p>
            <a:pPr algn="r" marL="0" indent="0" lvl="0">
              <a:lnSpc>
                <a:spcPts val="3154"/>
              </a:lnSpc>
            </a:pPr>
            <a:r>
              <a:rPr lang="en-US" sz="2252" u="none">
                <a:solidFill>
                  <a:srgbClr val="FFFFFF"/>
                </a:solidFill>
                <a:latin typeface="Consolas"/>
              </a:rPr>
              <a:t>Initially, the study is limited to adapting only attention weights for the downstream tasks freezing MLP modules for parameter efficiency and simplicity</a:t>
            </a:r>
          </a:p>
        </p:txBody>
      </p:sp>
      <p:sp>
        <p:nvSpPr>
          <p:cNvPr name="TextBox 4" id="4"/>
          <p:cNvSpPr txBox="true"/>
          <p:nvPr/>
        </p:nvSpPr>
        <p:spPr>
          <a:xfrm rot="0">
            <a:off x="3050920" y="7859871"/>
            <a:ext cx="12186161" cy="496550"/>
          </a:xfrm>
          <a:prstGeom prst="rect">
            <a:avLst/>
          </a:prstGeom>
        </p:spPr>
        <p:txBody>
          <a:bodyPr anchor="t" rtlCol="false" tIns="0" lIns="0" bIns="0" rIns="0">
            <a:spAutoFit/>
          </a:bodyPr>
          <a:lstStyle/>
          <a:p>
            <a:pPr algn="r" marL="0" indent="0" lvl="0">
              <a:lnSpc>
                <a:spcPts val="3606"/>
              </a:lnSpc>
            </a:pPr>
            <a:r>
              <a:rPr lang="en-US" sz="2575" u="none">
                <a:solidFill>
                  <a:srgbClr val="FFFFFF"/>
                </a:solidFill>
                <a:latin typeface="Consolas"/>
              </a:rPr>
              <a:t>Usually Wq and Wv are considered as target modules for adaptation</a:t>
            </a:r>
          </a:p>
        </p:txBody>
      </p:sp>
      <p:sp>
        <p:nvSpPr>
          <p:cNvPr name="AutoShape 5" id="5"/>
          <p:cNvSpPr/>
          <p:nvPr/>
        </p:nvSpPr>
        <p:spPr>
          <a:xfrm rot="0">
            <a:off x="16555308" y="4088276"/>
            <a:ext cx="74483" cy="3973647"/>
          </a:xfrm>
          <a:prstGeom prst="rect">
            <a:avLst/>
          </a:prstGeom>
          <a:solidFill>
            <a:srgbClr val="606060"/>
          </a:solidFill>
        </p:spPr>
      </p:sp>
      <p:sp>
        <p:nvSpPr>
          <p:cNvPr name="Freeform 6" id="6"/>
          <p:cNvSpPr/>
          <p:nvPr/>
        </p:nvSpPr>
        <p:spPr>
          <a:xfrm flipH="false" flipV="false" rot="0">
            <a:off x="16306800" y="3830843"/>
            <a:ext cx="571500" cy="571500"/>
          </a:xfrm>
          <a:custGeom>
            <a:avLst/>
            <a:gdLst/>
            <a:ahLst/>
            <a:cxnLst/>
            <a:rect r="r" b="b" t="t" l="l"/>
            <a:pathLst>
              <a:path h="571500" w="571500">
                <a:moveTo>
                  <a:pt x="0" y="0"/>
                </a:moveTo>
                <a:lnTo>
                  <a:pt x="571500" y="0"/>
                </a:lnTo>
                <a:lnTo>
                  <a:pt x="571500" y="571500"/>
                </a:lnTo>
                <a:lnTo>
                  <a:pt x="0" y="5715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306800" y="5864864"/>
            <a:ext cx="571500" cy="571500"/>
          </a:xfrm>
          <a:custGeom>
            <a:avLst/>
            <a:gdLst/>
            <a:ahLst/>
            <a:cxnLst/>
            <a:rect r="r" b="b" t="t" l="l"/>
            <a:pathLst>
              <a:path h="571500" w="571500">
                <a:moveTo>
                  <a:pt x="0" y="0"/>
                </a:moveTo>
                <a:lnTo>
                  <a:pt x="571500" y="0"/>
                </a:lnTo>
                <a:lnTo>
                  <a:pt x="571500" y="571500"/>
                </a:lnTo>
                <a:lnTo>
                  <a:pt x="0" y="5715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6306800" y="7745498"/>
            <a:ext cx="571500" cy="571500"/>
          </a:xfrm>
          <a:custGeom>
            <a:avLst/>
            <a:gdLst/>
            <a:ahLst/>
            <a:cxnLst/>
            <a:rect r="r" b="b" t="t" l="l"/>
            <a:pathLst>
              <a:path h="571500" w="571500">
                <a:moveTo>
                  <a:pt x="0" y="0"/>
                </a:moveTo>
                <a:lnTo>
                  <a:pt x="571500" y="0"/>
                </a:lnTo>
                <a:lnTo>
                  <a:pt x="571500" y="571500"/>
                </a:lnTo>
                <a:lnTo>
                  <a:pt x="0" y="5715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3050920" y="5903723"/>
            <a:ext cx="12186161" cy="496550"/>
          </a:xfrm>
          <a:prstGeom prst="rect">
            <a:avLst/>
          </a:prstGeom>
        </p:spPr>
        <p:txBody>
          <a:bodyPr anchor="t" rtlCol="false" tIns="0" lIns="0" bIns="0" rIns="0">
            <a:spAutoFit/>
          </a:bodyPr>
          <a:lstStyle/>
          <a:p>
            <a:pPr algn="r" marL="0" indent="0" lvl="0">
              <a:lnSpc>
                <a:spcPts val="3606"/>
              </a:lnSpc>
            </a:pPr>
            <a:r>
              <a:rPr lang="en-US" sz="2575" u="none">
                <a:solidFill>
                  <a:srgbClr val="FFFFFF"/>
                </a:solidFill>
                <a:latin typeface="Consolas"/>
              </a:rPr>
              <a:t>Wq(Wk, Wv) is treated as a single matrix</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3D3D3D"/>
        </a:solidFill>
      </p:bgPr>
    </p:bg>
    <p:spTree>
      <p:nvGrpSpPr>
        <p:cNvPr id="1" name=""/>
        <p:cNvGrpSpPr/>
        <p:nvPr/>
      </p:nvGrpSpPr>
      <p:grpSpPr>
        <a:xfrm>
          <a:off x="0" y="0"/>
          <a:ext cx="0" cy="0"/>
          <a:chOff x="0" y="0"/>
          <a:chExt cx="0" cy="0"/>
        </a:xfrm>
      </p:grpSpPr>
      <p:sp>
        <p:nvSpPr>
          <p:cNvPr name="AutoShape 2" id="2"/>
          <p:cNvSpPr/>
          <p:nvPr/>
        </p:nvSpPr>
        <p:spPr>
          <a:xfrm rot="0">
            <a:off x="10652193" y="0"/>
            <a:ext cx="7635807" cy="10287000"/>
          </a:xfrm>
          <a:prstGeom prst="rect">
            <a:avLst/>
          </a:prstGeom>
          <a:solidFill>
            <a:srgbClr val="FFFFFF"/>
          </a:solidFill>
        </p:spPr>
      </p:sp>
      <p:sp>
        <p:nvSpPr>
          <p:cNvPr name="TextBox 3" id="3"/>
          <p:cNvSpPr txBox="true"/>
          <p:nvPr/>
        </p:nvSpPr>
        <p:spPr>
          <a:xfrm rot="0">
            <a:off x="914610" y="847725"/>
            <a:ext cx="8641321" cy="2360485"/>
          </a:xfrm>
          <a:prstGeom prst="rect">
            <a:avLst/>
          </a:prstGeom>
        </p:spPr>
        <p:txBody>
          <a:bodyPr anchor="t" rtlCol="false" tIns="0" lIns="0" bIns="0" rIns="0">
            <a:spAutoFit/>
          </a:bodyPr>
          <a:lstStyle/>
          <a:p>
            <a:pPr marL="0" indent="0" lvl="0">
              <a:lnSpc>
                <a:spcPts val="8950"/>
              </a:lnSpc>
            </a:pPr>
            <a:r>
              <a:rPr lang="en-US" sz="6884">
                <a:solidFill>
                  <a:srgbClr val="FFFFFF"/>
                </a:solidFill>
                <a:latin typeface="Consolas Bold"/>
              </a:rPr>
              <a:t>PRACTICAL BENEFITS OF LORA</a:t>
            </a:r>
          </a:p>
        </p:txBody>
      </p:sp>
      <p:grpSp>
        <p:nvGrpSpPr>
          <p:cNvPr name="Group 4" id="4"/>
          <p:cNvGrpSpPr/>
          <p:nvPr/>
        </p:nvGrpSpPr>
        <p:grpSpPr>
          <a:xfrm rot="0">
            <a:off x="10989502" y="722756"/>
            <a:ext cx="6961188" cy="8508063"/>
            <a:chOff x="0" y="0"/>
            <a:chExt cx="9281584" cy="11344085"/>
          </a:xfrm>
        </p:grpSpPr>
        <p:sp>
          <p:nvSpPr>
            <p:cNvPr name="AutoShape 5" id="5"/>
            <p:cNvSpPr/>
            <p:nvPr/>
          </p:nvSpPr>
          <p:spPr>
            <a:xfrm rot="0">
              <a:off x="0" y="0"/>
              <a:ext cx="1681180" cy="283177"/>
            </a:xfrm>
            <a:prstGeom prst="rect">
              <a:avLst/>
            </a:prstGeom>
            <a:solidFill>
              <a:srgbClr val="3D3D3D"/>
            </a:solidFill>
          </p:spPr>
        </p:sp>
        <p:sp>
          <p:nvSpPr>
            <p:cNvPr name="TextBox 6" id="6"/>
            <p:cNvSpPr txBox="true"/>
            <p:nvPr/>
          </p:nvSpPr>
          <p:spPr>
            <a:xfrm rot="0">
              <a:off x="0" y="973187"/>
              <a:ext cx="9281584" cy="10370898"/>
            </a:xfrm>
            <a:prstGeom prst="rect">
              <a:avLst/>
            </a:prstGeom>
          </p:spPr>
          <p:txBody>
            <a:bodyPr anchor="t" rtlCol="false" tIns="0" lIns="0" bIns="0" rIns="0">
              <a:spAutoFit/>
            </a:bodyPr>
            <a:lstStyle/>
            <a:p>
              <a:pPr marL="0" indent="0" lvl="0">
                <a:lnSpc>
                  <a:spcPts val="3241"/>
                </a:lnSpc>
              </a:pPr>
              <a:r>
                <a:rPr lang="en-US" sz="2160" u="none">
                  <a:solidFill>
                    <a:srgbClr val="3D3D3D"/>
                  </a:solidFill>
                  <a:latin typeface="Consolas Bold"/>
                </a:rPr>
                <a:t>Memory Reduction and Storage Usage: </a:t>
              </a:r>
              <a:r>
                <a:rPr lang="en-US" sz="2160" u="none">
                  <a:solidFill>
                    <a:srgbClr val="3D3D3D"/>
                  </a:solidFill>
                  <a:latin typeface="Consolas"/>
                </a:rPr>
                <a:t>This is the most significant usage of LoRA where it reduced the memory consumption drastically. For eg: With r=4, target_modules = ["query_value"] the checkpoint of GPT3 was  35 MB which is 10000x lesser than the original one. The conversion came in the following way:</a:t>
              </a:r>
            </a:p>
            <a:p>
              <a:pPr marL="0" indent="0" lvl="0">
                <a:lnSpc>
                  <a:spcPts val="3241"/>
                </a:lnSpc>
              </a:pPr>
            </a:p>
            <a:p>
              <a:pPr marL="466553" indent="-233276" lvl="1">
                <a:lnSpc>
                  <a:spcPts val="3241"/>
                </a:lnSpc>
                <a:buFont typeface="Arial"/>
                <a:buChar char="•"/>
              </a:pPr>
              <a:r>
                <a:rPr lang="en-US" sz="2160" u="none">
                  <a:solidFill>
                    <a:srgbClr val="3D3D3D"/>
                  </a:solidFill>
                  <a:latin typeface="Consolas"/>
                </a:rPr>
                <a:t>1.2TB -&gt; 350GB since we don't store the optimizer state for frozen params</a:t>
              </a:r>
            </a:p>
            <a:p>
              <a:pPr marL="466553" indent="-233276" lvl="1">
                <a:lnSpc>
                  <a:spcPts val="3241"/>
                </a:lnSpc>
                <a:buFont typeface="Arial"/>
                <a:buChar char="•"/>
              </a:pPr>
              <a:r>
                <a:rPr lang="en-US" sz="2160" u="none">
                  <a:solidFill>
                    <a:srgbClr val="3D3D3D"/>
                  </a:solidFill>
                  <a:latin typeface="Consolas"/>
                </a:rPr>
                <a:t>With the above specified hyperparams, the model was reduced from 350GB -&gt; 35 MB. Hence the adapter module size was only 35 MB</a:t>
              </a:r>
            </a:p>
            <a:p>
              <a:pPr marL="0" indent="0" lvl="0">
                <a:lnSpc>
                  <a:spcPts val="3241"/>
                </a:lnSpc>
              </a:pPr>
            </a:p>
            <a:p>
              <a:pPr marL="0" indent="0" lvl="0">
                <a:lnSpc>
                  <a:spcPts val="3241"/>
                </a:lnSpc>
              </a:pPr>
              <a:r>
                <a:rPr lang="en-US" sz="2160" u="none">
                  <a:solidFill>
                    <a:srgbClr val="3D3D3D"/>
                  </a:solidFill>
                  <a:latin typeface="Consolas Bold"/>
                </a:rPr>
                <a:t>Task Switching: </a:t>
              </a:r>
              <a:r>
                <a:rPr lang="en-US" sz="2160" u="none">
                  <a:solidFill>
                    <a:srgbClr val="3D3D3D"/>
                  </a:solidFill>
                  <a:latin typeface="Consolas"/>
                </a:rPr>
                <a:t>Another key benefit in practice of LoRA is that it is possible to swap the lora modules for specific downstream task</a:t>
              </a:r>
            </a:p>
          </p:txBody>
        </p:sp>
      </p:grpSp>
      <p:grpSp>
        <p:nvGrpSpPr>
          <p:cNvPr name="Group 7" id="7"/>
          <p:cNvGrpSpPr/>
          <p:nvPr/>
        </p:nvGrpSpPr>
        <p:grpSpPr>
          <a:xfrm rot="0">
            <a:off x="1028700" y="8289929"/>
            <a:ext cx="3378602" cy="968371"/>
            <a:chOff x="0" y="0"/>
            <a:chExt cx="4504802" cy="1291162"/>
          </a:xfrm>
        </p:grpSpPr>
        <p:sp>
          <p:nvSpPr>
            <p:cNvPr name="AutoShape 8" id="8"/>
            <p:cNvSpPr/>
            <p:nvPr/>
          </p:nvSpPr>
          <p:spPr>
            <a:xfrm rot="5400000">
              <a:off x="1610906" y="5447"/>
              <a:ext cx="1288438" cy="1282991"/>
            </a:xfrm>
            <a:prstGeom prst="rect">
              <a:avLst/>
            </a:prstGeom>
            <a:solidFill>
              <a:srgbClr val="FFFFFF"/>
            </a:solidFill>
          </p:spPr>
        </p:sp>
        <p:grpSp>
          <p:nvGrpSpPr>
            <p:cNvPr name="Group 9" id="9"/>
            <p:cNvGrpSpPr>
              <a:grpSpLocks noChangeAspect="true"/>
            </p:cNvGrpSpPr>
            <p:nvPr/>
          </p:nvGrpSpPr>
          <p:grpSpPr>
            <a:xfrm rot="5400000">
              <a:off x="0" y="0"/>
              <a:ext cx="1288438" cy="1288438"/>
              <a:chOff x="0" y="0"/>
              <a:chExt cx="1708150" cy="1708150"/>
            </a:xfrm>
          </p:grpSpPr>
          <p:sp>
            <p:nvSpPr>
              <p:cNvPr name="Freeform 10" id="10"/>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sp>
        </p:grpSp>
        <p:sp>
          <p:nvSpPr>
            <p:cNvPr name="Freeform 11" id="11"/>
            <p:cNvSpPr/>
            <p:nvPr/>
          </p:nvSpPr>
          <p:spPr>
            <a:xfrm flipH="false" flipV="false" rot="0">
              <a:off x="3221811" y="5447"/>
              <a:ext cx="1282991" cy="1282991"/>
            </a:xfrm>
            <a:custGeom>
              <a:avLst/>
              <a:gdLst/>
              <a:ahLst/>
              <a:cxnLst/>
              <a:rect r="r" b="b" t="t" l="l"/>
              <a:pathLst>
                <a:path h="1282991" w="1282991">
                  <a:moveTo>
                    <a:pt x="0" y="0"/>
                  </a:moveTo>
                  <a:lnTo>
                    <a:pt x="1282991" y="0"/>
                  </a:lnTo>
                  <a:lnTo>
                    <a:pt x="1282991" y="1282991"/>
                  </a:lnTo>
                  <a:lnTo>
                    <a:pt x="0" y="12829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3D3D3D"/>
        </a:solidFill>
      </p:bgPr>
    </p:bg>
    <p:spTree>
      <p:nvGrpSpPr>
        <p:cNvPr id="1" name=""/>
        <p:cNvGrpSpPr/>
        <p:nvPr/>
      </p:nvGrpSpPr>
      <p:grpSpPr>
        <a:xfrm>
          <a:off x="0" y="0"/>
          <a:ext cx="0" cy="0"/>
          <a:chOff x="0" y="0"/>
          <a:chExt cx="0" cy="0"/>
        </a:xfrm>
      </p:grpSpPr>
      <p:sp>
        <p:nvSpPr>
          <p:cNvPr name="Freeform 2" id="2"/>
          <p:cNvSpPr/>
          <p:nvPr/>
        </p:nvSpPr>
        <p:spPr>
          <a:xfrm flipH="false" flipV="false" rot="0">
            <a:off x="8128192" y="4781539"/>
            <a:ext cx="9775943" cy="1905178"/>
          </a:xfrm>
          <a:custGeom>
            <a:avLst/>
            <a:gdLst/>
            <a:ahLst/>
            <a:cxnLst/>
            <a:rect r="r" b="b" t="t" l="l"/>
            <a:pathLst>
              <a:path h="1905178" w="9775943">
                <a:moveTo>
                  <a:pt x="0" y="0"/>
                </a:moveTo>
                <a:lnTo>
                  <a:pt x="9775943" y="0"/>
                </a:lnTo>
                <a:lnTo>
                  <a:pt x="9775943" y="1905178"/>
                </a:lnTo>
                <a:lnTo>
                  <a:pt x="0" y="1905178"/>
                </a:lnTo>
                <a:lnTo>
                  <a:pt x="0" y="0"/>
                </a:lnTo>
                <a:close/>
              </a:path>
            </a:pathLst>
          </a:custGeom>
          <a:blipFill>
            <a:blip r:embed="rId2"/>
            <a:stretch>
              <a:fillRect l="0" t="0" r="0" b="0"/>
            </a:stretch>
          </a:blipFill>
        </p:spPr>
      </p:sp>
      <p:sp>
        <p:nvSpPr>
          <p:cNvPr name="TextBox 3" id="3"/>
          <p:cNvSpPr txBox="true"/>
          <p:nvPr/>
        </p:nvSpPr>
        <p:spPr>
          <a:xfrm rot="0">
            <a:off x="1028700" y="2756644"/>
            <a:ext cx="6746256" cy="2914650"/>
          </a:xfrm>
          <a:prstGeom prst="rect">
            <a:avLst/>
          </a:prstGeom>
        </p:spPr>
        <p:txBody>
          <a:bodyPr anchor="t" rtlCol="false" tIns="0" lIns="0" bIns="0" rIns="0">
            <a:spAutoFit/>
          </a:bodyPr>
          <a:lstStyle/>
          <a:p>
            <a:pPr algn="l" marL="0" indent="0" lvl="0">
              <a:lnSpc>
                <a:spcPts val="7679"/>
              </a:lnSpc>
              <a:spcBef>
                <a:spcPct val="0"/>
              </a:spcBef>
            </a:pPr>
            <a:r>
              <a:rPr lang="en-US" sz="6399">
                <a:solidFill>
                  <a:srgbClr val="FFFFFF"/>
                </a:solidFill>
                <a:latin typeface="Open Sans Bold"/>
              </a:rPr>
              <a:t>(i) Which matrices should we apply to?</a:t>
            </a:r>
          </a:p>
        </p:txBody>
      </p:sp>
      <p:sp>
        <p:nvSpPr>
          <p:cNvPr name="TextBox 4" id="4"/>
          <p:cNvSpPr txBox="true"/>
          <p:nvPr/>
        </p:nvSpPr>
        <p:spPr>
          <a:xfrm rot="0">
            <a:off x="1028700" y="6225528"/>
            <a:ext cx="6877221" cy="206502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FFFFFF"/>
                </a:solidFill>
                <a:latin typeface="Open Sans"/>
              </a:rPr>
              <a:t>Referring the table it is very clear that we can achieve very competitive performances by just focusing on Wq, Wv </a:t>
            </a:r>
            <a:r>
              <a:rPr lang="en-US" sz="2799">
                <a:solidFill>
                  <a:srgbClr val="FFFFFF"/>
                </a:solidFill>
                <a:latin typeface="Open Sans Bold"/>
              </a:rPr>
              <a:t>=&gt; Matrices to be applied are Wq, Wv</a:t>
            </a:r>
          </a:p>
        </p:txBody>
      </p:sp>
      <p:sp>
        <p:nvSpPr>
          <p:cNvPr name="TextBox 5" id="5"/>
          <p:cNvSpPr txBox="true"/>
          <p:nvPr/>
        </p:nvSpPr>
        <p:spPr>
          <a:xfrm rot="0">
            <a:off x="213267" y="971550"/>
            <a:ext cx="17690868" cy="1169036"/>
          </a:xfrm>
          <a:prstGeom prst="rect">
            <a:avLst/>
          </a:prstGeom>
        </p:spPr>
        <p:txBody>
          <a:bodyPr anchor="t" rtlCol="false" tIns="0" lIns="0" bIns="0" rIns="0">
            <a:spAutoFit/>
          </a:bodyPr>
          <a:lstStyle/>
          <a:p>
            <a:pPr algn="r" marL="0" indent="0" lvl="0">
              <a:lnSpc>
                <a:spcPts val="8030"/>
              </a:lnSpc>
            </a:pPr>
            <a:r>
              <a:rPr lang="en-US" sz="7300">
                <a:solidFill>
                  <a:srgbClr val="FFFFFF"/>
                </a:solidFill>
                <a:latin typeface="Consolas Bold"/>
              </a:rPr>
              <a:t>UNDERSTANDING THE LOW-RANK UPDATES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3D3D3D"/>
        </a:solidFill>
      </p:bgPr>
    </p:bg>
    <p:spTree>
      <p:nvGrpSpPr>
        <p:cNvPr id="1" name=""/>
        <p:cNvGrpSpPr/>
        <p:nvPr/>
      </p:nvGrpSpPr>
      <p:grpSpPr>
        <a:xfrm>
          <a:off x="0" y="0"/>
          <a:ext cx="0" cy="0"/>
          <a:chOff x="0" y="0"/>
          <a:chExt cx="0" cy="0"/>
        </a:xfrm>
      </p:grpSpPr>
      <p:sp>
        <p:nvSpPr>
          <p:cNvPr name="Freeform 2" id="2"/>
          <p:cNvSpPr/>
          <p:nvPr/>
        </p:nvSpPr>
        <p:spPr>
          <a:xfrm flipH="false" flipV="false" rot="0">
            <a:off x="7681737" y="4213969"/>
            <a:ext cx="10222398" cy="2832544"/>
          </a:xfrm>
          <a:custGeom>
            <a:avLst/>
            <a:gdLst/>
            <a:ahLst/>
            <a:cxnLst/>
            <a:rect r="r" b="b" t="t" l="l"/>
            <a:pathLst>
              <a:path h="2832544" w="10222398">
                <a:moveTo>
                  <a:pt x="0" y="0"/>
                </a:moveTo>
                <a:lnTo>
                  <a:pt x="10222398" y="0"/>
                </a:lnTo>
                <a:lnTo>
                  <a:pt x="10222398" y="2832544"/>
                </a:lnTo>
                <a:lnTo>
                  <a:pt x="0" y="2832544"/>
                </a:lnTo>
                <a:lnTo>
                  <a:pt x="0" y="0"/>
                </a:lnTo>
                <a:close/>
              </a:path>
            </a:pathLst>
          </a:custGeom>
          <a:blipFill>
            <a:blip r:embed="rId2"/>
            <a:stretch>
              <a:fillRect l="0" t="0" r="0" b="0"/>
            </a:stretch>
          </a:blipFill>
        </p:spPr>
      </p:sp>
      <p:sp>
        <p:nvSpPr>
          <p:cNvPr name="TextBox 3" id="3"/>
          <p:cNvSpPr txBox="true"/>
          <p:nvPr/>
        </p:nvSpPr>
        <p:spPr>
          <a:xfrm rot="0">
            <a:off x="1028700" y="2756644"/>
            <a:ext cx="6500867" cy="2914650"/>
          </a:xfrm>
          <a:prstGeom prst="rect">
            <a:avLst/>
          </a:prstGeom>
        </p:spPr>
        <p:txBody>
          <a:bodyPr anchor="t" rtlCol="false" tIns="0" lIns="0" bIns="0" rIns="0">
            <a:spAutoFit/>
          </a:bodyPr>
          <a:lstStyle/>
          <a:p>
            <a:pPr algn="l" marL="0" indent="0" lvl="0">
              <a:lnSpc>
                <a:spcPts val="7679"/>
              </a:lnSpc>
              <a:spcBef>
                <a:spcPct val="0"/>
              </a:spcBef>
            </a:pPr>
            <a:r>
              <a:rPr lang="en-US" sz="6399">
                <a:solidFill>
                  <a:srgbClr val="FFFFFF"/>
                </a:solidFill>
                <a:latin typeface="Open Sans Bold"/>
              </a:rPr>
              <a:t>(ii) What is the optimal rank for lora?</a:t>
            </a:r>
          </a:p>
        </p:txBody>
      </p:sp>
      <p:sp>
        <p:nvSpPr>
          <p:cNvPr name="TextBox 4" id="4"/>
          <p:cNvSpPr txBox="true"/>
          <p:nvPr/>
        </p:nvSpPr>
        <p:spPr>
          <a:xfrm rot="0">
            <a:off x="1028700" y="6442080"/>
            <a:ext cx="6877221" cy="1541145"/>
          </a:xfrm>
          <a:prstGeom prst="rect">
            <a:avLst/>
          </a:prstGeom>
        </p:spPr>
        <p:txBody>
          <a:bodyPr anchor="t" rtlCol="false" tIns="0" lIns="0" bIns="0" rIns="0">
            <a:spAutoFit/>
          </a:bodyPr>
          <a:lstStyle/>
          <a:p>
            <a:pPr>
              <a:lnSpc>
                <a:spcPts val="4199"/>
              </a:lnSpc>
            </a:pPr>
            <a:r>
              <a:rPr lang="en-US" sz="2799">
                <a:solidFill>
                  <a:srgbClr val="FFFFFF"/>
                </a:solidFill>
                <a:latin typeface="Open Sans"/>
              </a:rPr>
              <a:t>From the table of comparison, we can conclude that we can use 4 or 8.</a:t>
            </a:r>
          </a:p>
          <a:p>
            <a:pPr algn="l" marL="0" indent="0" lvl="0">
              <a:lnSpc>
                <a:spcPts val="4199"/>
              </a:lnSpc>
              <a:spcBef>
                <a:spcPct val="0"/>
              </a:spcBef>
            </a:pPr>
            <a:r>
              <a:rPr lang="en-US" sz="2799">
                <a:solidFill>
                  <a:srgbClr val="FFFFFF"/>
                </a:solidFill>
                <a:latin typeface="Open Sans Bold"/>
              </a:rPr>
              <a:t>=&gt; r = 4 or 8 </a:t>
            </a:r>
            <a:r>
              <a:rPr lang="en-US" sz="2799">
                <a:solidFill>
                  <a:srgbClr val="FFFFFF"/>
                </a:solidFill>
                <a:latin typeface="Open Sans"/>
              </a:rPr>
              <a:t>based in params budget</a:t>
            </a:r>
          </a:p>
        </p:txBody>
      </p:sp>
      <p:sp>
        <p:nvSpPr>
          <p:cNvPr name="TextBox 5" id="5"/>
          <p:cNvSpPr txBox="true"/>
          <p:nvPr/>
        </p:nvSpPr>
        <p:spPr>
          <a:xfrm rot="0">
            <a:off x="213267" y="971550"/>
            <a:ext cx="17690868" cy="1169036"/>
          </a:xfrm>
          <a:prstGeom prst="rect">
            <a:avLst/>
          </a:prstGeom>
        </p:spPr>
        <p:txBody>
          <a:bodyPr anchor="t" rtlCol="false" tIns="0" lIns="0" bIns="0" rIns="0">
            <a:spAutoFit/>
          </a:bodyPr>
          <a:lstStyle/>
          <a:p>
            <a:pPr algn="r" marL="0" indent="0" lvl="0">
              <a:lnSpc>
                <a:spcPts val="8030"/>
              </a:lnSpc>
            </a:pPr>
            <a:r>
              <a:rPr lang="en-US" sz="7300">
                <a:solidFill>
                  <a:srgbClr val="FFFFFF"/>
                </a:solidFill>
                <a:latin typeface="Consolas Bold"/>
              </a:rPr>
              <a:t>UNDERSTANDING THE LOW-RANK UPDATES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3D3D3D"/>
        </a:solidFill>
      </p:bgPr>
    </p:bg>
    <p:spTree>
      <p:nvGrpSpPr>
        <p:cNvPr id="1" name=""/>
        <p:cNvGrpSpPr/>
        <p:nvPr/>
      </p:nvGrpSpPr>
      <p:grpSpPr>
        <a:xfrm>
          <a:off x="0" y="0"/>
          <a:ext cx="0" cy="0"/>
          <a:chOff x="0" y="0"/>
          <a:chExt cx="0" cy="0"/>
        </a:xfrm>
      </p:grpSpPr>
      <p:grpSp>
        <p:nvGrpSpPr>
          <p:cNvPr name="Group 2" id="2"/>
          <p:cNvGrpSpPr/>
          <p:nvPr/>
        </p:nvGrpSpPr>
        <p:grpSpPr>
          <a:xfrm rot="0">
            <a:off x="5521361" y="998220"/>
            <a:ext cx="11737939" cy="1774400"/>
            <a:chOff x="0" y="0"/>
            <a:chExt cx="15650585" cy="2365867"/>
          </a:xfrm>
        </p:grpSpPr>
        <p:sp>
          <p:nvSpPr>
            <p:cNvPr name="TextBox 3" id="3"/>
            <p:cNvSpPr txBox="true"/>
            <p:nvPr/>
          </p:nvSpPr>
          <p:spPr>
            <a:xfrm rot="0">
              <a:off x="0" y="-114300"/>
              <a:ext cx="15650585" cy="1524000"/>
            </a:xfrm>
            <a:prstGeom prst="rect">
              <a:avLst/>
            </a:prstGeom>
          </p:spPr>
          <p:txBody>
            <a:bodyPr anchor="t" rtlCol="false" tIns="0" lIns="0" bIns="0" rIns="0">
              <a:spAutoFit/>
            </a:bodyPr>
            <a:lstStyle/>
            <a:p>
              <a:pPr marL="0" indent="0" lvl="0">
                <a:lnSpc>
                  <a:spcPts val="8399"/>
                </a:lnSpc>
              </a:pPr>
              <a:r>
                <a:rPr lang="en-US" sz="6999">
                  <a:solidFill>
                    <a:srgbClr val="FFFFFF"/>
                  </a:solidFill>
                  <a:latin typeface="Consolas Bold"/>
                </a:rPr>
                <a:t>SECTIONS</a:t>
              </a:r>
            </a:p>
          </p:txBody>
        </p:sp>
        <p:sp>
          <p:nvSpPr>
            <p:cNvPr name="TextBox 4" id="4"/>
            <p:cNvSpPr txBox="true"/>
            <p:nvPr/>
          </p:nvSpPr>
          <p:spPr>
            <a:xfrm rot="0">
              <a:off x="0" y="1685994"/>
              <a:ext cx="15650585" cy="679873"/>
            </a:xfrm>
            <a:prstGeom prst="rect">
              <a:avLst/>
            </a:prstGeom>
          </p:spPr>
          <p:txBody>
            <a:bodyPr anchor="t" rtlCol="false" tIns="0" lIns="0" bIns="0" rIns="0">
              <a:spAutoFit/>
            </a:bodyPr>
            <a:lstStyle/>
            <a:p>
              <a:pPr marL="0" indent="0" lvl="0">
                <a:lnSpc>
                  <a:spcPts val="3920"/>
                </a:lnSpc>
              </a:pPr>
              <a:r>
                <a:rPr lang="en-US" sz="2800">
                  <a:solidFill>
                    <a:srgbClr val="FFFFFF"/>
                  </a:solidFill>
                  <a:latin typeface="Consolas"/>
                </a:rPr>
                <a:t>Here are the sections we are going to see about</a:t>
              </a:r>
            </a:p>
          </p:txBody>
        </p:sp>
      </p:grpSp>
      <p:sp>
        <p:nvSpPr>
          <p:cNvPr name="Freeform 5" id="5"/>
          <p:cNvSpPr/>
          <p:nvPr/>
        </p:nvSpPr>
        <p:spPr>
          <a:xfrm flipH="false" flipV="false" rot="0">
            <a:off x="-4228037" y="4180575"/>
            <a:ext cx="6956631" cy="7085457"/>
          </a:xfrm>
          <a:custGeom>
            <a:avLst/>
            <a:gdLst/>
            <a:ahLst/>
            <a:cxnLst/>
            <a:rect r="r" b="b" t="t" l="l"/>
            <a:pathLst>
              <a:path h="7085457" w="6956631">
                <a:moveTo>
                  <a:pt x="0" y="0"/>
                </a:moveTo>
                <a:lnTo>
                  <a:pt x="6956631" y="0"/>
                </a:lnTo>
                <a:lnTo>
                  <a:pt x="6956631" y="7085458"/>
                </a:lnTo>
                <a:lnTo>
                  <a:pt x="0" y="70854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306255" y="-1119079"/>
            <a:ext cx="6034849" cy="6262579"/>
          </a:xfrm>
          <a:custGeom>
            <a:avLst/>
            <a:gdLst/>
            <a:ahLst/>
            <a:cxnLst/>
            <a:rect r="r" b="b" t="t" l="l"/>
            <a:pathLst>
              <a:path h="6262579" w="6034849">
                <a:moveTo>
                  <a:pt x="0" y="0"/>
                </a:moveTo>
                <a:lnTo>
                  <a:pt x="6034849" y="0"/>
                </a:lnTo>
                <a:lnTo>
                  <a:pt x="6034849" y="6262579"/>
                </a:lnTo>
                <a:lnTo>
                  <a:pt x="0" y="62625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1436842">
            <a:off x="1057374" y="2384215"/>
            <a:ext cx="2340418" cy="2392620"/>
          </a:xfrm>
          <a:custGeom>
            <a:avLst/>
            <a:gdLst/>
            <a:ahLst/>
            <a:cxnLst/>
            <a:rect r="r" b="b" t="t" l="l"/>
            <a:pathLst>
              <a:path h="2392620" w="2340418">
                <a:moveTo>
                  <a:pt x="0" y="0"/>
                </a:moveTo>
                <a:lnTo>
                  <a:pt x="2340417" y="0"/>
                </a:lnTo>
                <a:lnTo>
                  <a:pt x="2340417" y="2392620"/>
                </a:lnTo>
                <a:lnTo>
                  <a:pt x="0" y="23926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288830" y="7424858"/>
            <a:ext cx="3429121" cy="3841174"/>
          </a:xfrm>
          <a:custGeom>
            <a:avLst/>
            <a:gdLst/>
            <a:ahLst/>
            <a:cxnLst/>
            <a:rect r="r" b="b" t="t" l="l"/>
            <a:pathLst>
              <a:path h="3841174" w="3429121">
                <a:moveTo>
                  <a:pt x="0" y="0"/>
                </a:moveTo>
                <a:lnTo>
                  <a:pt x="3429121" y="0"/>
                </a:lnTo>
                <a:lnTo>
                  <a:pt x="3429121" y="3841175"/>
                </a:lnTo>
                <a:lnTo>
                  <a:pt x="0" y="38411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9" id="9"/>
          <p:cNvGrpSpPr/>
          <p:nvPr/>
        </p:nvGrpSpPr>
        <p:grpSpPr>
          <a:xfrm rot="0">
            <a:off x="5521361" y="3293992"/>
            <a:ext cx="10736649" cy="5801600"/>
            <a:chOff x="0" y="0"/>
            <a:chExt cx="14315533" cy="7735466"/>
          </a:xfrm>
        </p:grpSpPr>
        <p:sp>
          <p:nvSpPr>
            <p:cNvPr name="TextBox 10" id="10"/>
            <p:cNvSpPr txBox="true"/>
            <p:nvPr/>
          </p:nvSpPr>
          <p:spPr>
            <a:xfrm rot="0">
              <a:off x="0" y="-114300"/>
              <a:ext cx="14315533" cy="679873"/>
            </a:xfrm>
            <a:prstGeom prst="rect">
              <a:avLst/>
            </a:prstGeom>
          </p:spPr>
          <p:txBody>
            <a:bodyPr anchor="t" rtlCol="false" tIns="0" lIns="0" bIns="0" rIns="0">
              <a:spAutoFit/>
            </a:bodyPr>
            <a:lstStyle/>
            <a:p>
              <a:pPr marL="0" indent="0" lvl="0">
                <a:lnSpc>
                  <a:spcPts val="3919"/>
                </a:lnSpc>
              </a:pPr>
              <a:r>
                <a:rPr lang="en-US" sz="2799">
                  <a:solidFill>
                    <a:srgbClr val="FFFFFF"/>
                  </a:solidFill>
                  <a:latin typeface="Consolas Bold"/>
                </a:rPr>
                <a:t>Abstract</a:t>
              </a:r>
            </a:p>
          </p:txBody>
        </p:sp>
        <p:sp>
          <p:nvSpPr>
            <p:cNvPr name="TextBox 11" id="11"/>
            <p:cNvSpPr txBox="true"/>
            <p:nvPr/>
          </p:nvSpPr>
          <p:spPr>
            <a:xfrm rot="0">
              <a:off x="0" y="2790117"/>
              <a:ext cx="14315533" cy="679873"/>
            </a:xfrm>
            <a:prstGeom prst="rect">
              <a:avLst/>
            </a:prstGeom>
          </p:spPr>
          <p:txBody>
            <a:bodyPr anchor="t" rtlCol="false" tIns="0" lIns="0" bIns="0" rIns="0">
              <a:spAutoFit/>
            </a:bodyPr>
            <a:lstStyle/>
            <a:p>
              <a:pPr marL="0" indent="0" lvl="0">
                <a:lnSpc>
                  <a:spcPts val="3919"/>
                </a:lnSpc>
              </a:pPr>
              <a:r>
                <a:rPr lang="en-US" sz="2799">
                  <a:solidFill>
                    <a:srgbClr val="FFFFFF"/>
                  </a:solidFill>
                  <a:latin typeface="Consolas Bold"/>
                </a:rPr>
                <a:t>Problem Statement</a:t>
              </a:r>
            </a:p>
          </p:txBody>
        </p:sp>
        <p:sp>
          <p:nvSpPr>
            <p:cNvPr name="TextBox 12" id="12"/>
            <p:cNvSpPr txBox="true"/>
            <p:nvPr/>
          </p:nvSpPr>
          <p:spPr>
            <a:xfrm rot="0">
              <a:off x="0" y="5694533"/>
              <a:ext cx="14315533" cy="679873"/>
            </a:xfrm>
            <a:prstGeom prst="rect">
              <a:avLst/>
            </a:prstGeom>
          </p:spPr>
          <p:txBody>
            <a:bodyPr anchor="t" rtlCol="false" tIns="0" lIns="0" bIns="0" rIns="0">
              <a:spAutoFit/>
            </a:bodyPr>
            <a:lstStyle/>
            <a:p>
              <a:pPr marL="0" indent="0" lvl="0">
                <a:lnSpc>
                  <a:spcPts val="3919"/>
                </a:lnSpc>
              </a:pPr>
              <a:r>
                <a:rPr lang="en-US" sz="2799">
                  <a:solidFill>
                    <a:srgbClr val="FFFFFF"/>
                  </a:solidFill>
                  <a:latin typeface="Consolas Bold"/>
                </a:rPr>
                <a:t>LoRA Method</a:t>
              </a:r>
            </a:p>
          </p:txBody>
        </p:sp>
        <p:sp>
          <p:nvSpPr>
            <p:cNvPr name="TextBox 13" id="13"/>
            <p:cNvSpPr txBox="true"/>
            <p:nvPr/>
          </p:nvSpPr>
          <p:spPr>
            <a:xfrm rot="0">
              <a:off x="0" y="1337908"/>
              <a:ext cx="14315533" cy="679873"/>
            </a:xfrm>
            <a:prstGeom prst="rect">
              <a:avLst/>
            </a:prstGeom>
          </p:spPr>
          <p:txBody>
            <a:bodyPr anchor="t" rtlCol="false" tIns="0" lIns="0" bIns="0" rIns="0">
              <a:spAutoFit/>
            </a:bodyPr>
            <a:lstStyle/>
            <a:p>
              <a:pPr marL="0" indent="0" lvl="0">
                <a:lnSpc>
                  <a:spcPts val="3919"/>
                </a:lnSpc>
              </a:pPr>
              <a:r>
                <a:rPr lang="en-US" sz="2799">
                  <a:solidFill>
                    <a:srgbClr val="FFFFFF"/>
                  </a:solidFill>
                  <a:latin typeface="Consolas Bold"/>
                </a:rPr>
                <a:t>Introduction</a:t>
              </a:r>
            </a:p>
          </p:txBody>
        </p:sp>
        <p:sp>
          <p:nvSpPr>
            <p:cNvPr name="TextBox 14" id="14"/>
            <p:cNvSpPr txBox="true"/>
            <p:nvPr/>
          </p:nvSpPr>
          <p:spPr>
            <a:xfrm rot="0">
              <a:off x="0" y="4242325"/>
              <a:ext cx="14315533" cy="679873"/>
            </a:xfrm>
            <a:prstGeom prst="rect">
              <a:avLst/>
            </a:prstGeom>
          </p:spPr>
          <p:txBody>
            <a:bodyPr anchor="t" rtlCol="false" tIns="0" lIns="0" bIns="0" rIns="0">
              <a:spAutoFit/>
            </a:bodyPr>
            <a:lstStyle/>
            <a:p>
              <a:pPr marL="0" indent="0" lvl="0">
                <a:lnSpc>
                  <a:spcPts val="3919"/>
                </a:lnSpc>
              </a:pPr>
              <a:r>
                <a:rPr lang="en-US" sz="2799">
                  <a:solidFill>
                    <a:srgbClr val="FFFFFF"/>
                  </a:solidFill>
                  <a:latin typeface="Consolas Bold"/>
                </a:rPr>
                <a:t>Problems in Existing Solution</a:t>
              </a:r>
            </a:p>
          </p:txBody>
        </p:sp>
        <p:sp>
          <p:nvSpPr>
            <p:cNvPr name="TextBox 15" id="15"/>
            <p:cNvSpPr txBox="true"/>
            <p:nvPr/>
          </p:nvSpPr>
          <p:spPr>
            <a:xfrm rot="0">
              <a:off x="0" y="7055593"/>
              <a:ext cx="14315533" cy="679873"/>
            </a:xfrm>
            <a:prstGeom prst="rect">
              <a:avLst/>
            </a:prstGeom>
          </p:spPr>
          <p:txBody>
            <a:bodyPr anchor="t" rtlCol="false" tIns="0" lIns="0" bIns="0" rIns="0">
              <a:spAutoFit/>
            </a:bodyPr>
            <a:lstStyle/>
            <a:p>
              <a:pPr marL="0" indent="0" lvl="0">
                <a:lnSpc>
                  <a:spcPts val="3919"/>
                </a:lnSpc>
              </a:pPr>
              <a:r>
                <a:rPr lang="en-US" sz="2799">
                  <a:solidFill>
                    <a:srgbClr val="FFFFFF"/>
                  </a:solidFill>
                  <a:latin typeface="Consolas Bold"/>
                </a:rPr>
                <a:t>Understanding the Low Rank Updates</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3D3D3D"/>
        </a:solidFill>
      </p:bgPr>
    </p:bg>
    <p:spTree>
      <p:nvGrpSpPr>
        <p:cNvPr id="1" name=""/>
        <p:cNvGrpSpPr/>
        <p:nvPr/>
      </p:nvGrpSpPr>
      <p:grpSpPr>
        <a:xfrm>
          <a:off x="0" y="0"/>
          <a:ext cx="0" cy="0"/>
          <a:chOff x="0" y="0"/>
          <a:chExt cx="0" cy="0"/>
        </a:xfrm>
      </p:grpSpPr>
      <p:sp>
        <p:nvSpPr>
          <p:cNvPr name="Freeform 2" id="2"/>
          <p:cNvSpPr/>
          <p:nvPr/>
        </p:nvSpPr>
        <p:spPr>
          <a:xfrm flipH="false" flipV="false" rot="0">
            <a:off x="8484733" y="4356839"/>
            <a:ext cx="8962744" cy="1873019"/>
          </a:xfrm>
          <a:custGeom>
            <a:avLst/>
            <a:gdLst/>
            <a:ahLst/>
            <a:cxnLst/>
            <a:rect r="r" b="b" t="t" l="l"/>
            <a:pathLst>
              <a:path h="1873019" w="8962744">
                <a:moveTo>
                  <a:pt x="0" y="0"/>
                </a:moveTo>
                <a:lnTo>
                  <a:pt x="8962744" y="0"/>
                </a:lnTo>
                <a:lnTo>
                  <a:pt x="8962744" y="1873020"/>
                </a:lnTo>
                <a:lnTo>
                  <a:pt x="0" y="1873020"/>
                </a:lnTo>
                <a:lnTo>
                  <a:pt x="0" y="0"/>
                </a:lnTo>
                <a:close/>
              </a:path>
            </a:pathLst>
          </a:custGeom>
          <a:blipFill>
            <a:blip r:embed="rId2"/>
            <a:stretch>
              <a:fillRect l="0" t="0" r="0" b="0"/>
            </a:stretch>
          </a:blipFill>
        </p:spPr>
      </p:sp>
      <p:sp>
        <p:nvSpPr>
          <p:cNvPr name="TextBox 3" id="3"/>
          <p:cNvSpPr txBox="true"/>
          <p:nvPr/>
        </p:nvSpPr>
        <p:spPr>
          <a:xfrm rot="0">
            <a:off x="1028700" y="2756644"/>
            <a:ext cx="6500867" cy="2914650"/>
          </a:xfrm>
          <a:prstGeom prst="rect">
            <a:avLst/>
          </a:prstGeom>
        </p:spPr>
        <p:txBody>
          <a:bodyPr anchor="t" rtlCol="false" tIns="0" lIns="0" bIns="0" rIns="0">
            <a:spAutoFit/>
          </a:bodyPr>
          <a:lstStyle/>
          <a:p>
            <a:pPr algn="l" marL="0" indent="0" lvl="0">
              <a:lnSpc>
                <a:spcPts val="7679"/>
              </a:lnSpc>
              <a:spcBef>
                <a:spcPct val="0"/>
              </a:spcBef>
            </a:pPr>
            <a:r>
              <a:rPr lang="en-US" sz="6399">
                <a:solidFill>
                  <a:srgbClr val="FFFFFF"/>
                </a:solidFill>
                <a:latin typeface="Open Sans Bold"/>
              </a:rPr>
              <a:t>(iii) How much does W and ∆W correlate?</a:t>
            </a:r>
          </a:p>
        </p:txBody>
      </p:sp>
      <p:sp>
        <p:nvSpPr>
          <p:cNvPr name="TextBox 4" id="4"/>
          <p:cNvSpPr txBox="true"/>
          <p:nvPr/>
        </p:nvSpPr>
        <p:spPr>
          <a:xfrm rot="0">
            <a:off x="1028700" y="6102952"/>
            <a:ext cx="16418777" cy="2588895"/>
          </a:xfrm>
          <a:prstGeom prst="rect">
            <a:avLst/>
          </a:prstGeom>
        </p:spPr>
        <p:txBody>
          <a:bodyPr anchor="t" rtlCol="false" tIns="0" lIns="0" bIns="0" rIns="0">
            <a:spAutoFit/>
          </a:bodyPr>
          <a:lstStyle/>
          <a:p>
            <a:pPr>
              <a:lnSpc>
                <a:spcPts val="4199"/>
              </a:lnSpc>
            </a:pPr>
            <a:r>
              <a:rPr lang="en-US" sz="2799">
                <a:solidFill>
                  <a:srgbClr val="FFFFFF"/>
                </a:solidFill>
                <a:latin typeface="Open Sans"/>
              </a:rPr>
              <a:t>From the table, we can infer the following,</a:t>
            </a:r>
          </a:p>
          <a:p>
            <a:pPr>
              <a:lnSpc>
                <a:spcPts val="4199"/>
              </a:lnSpc>
            </a:pPr>
            <a:r>
              <a:rPr lang="en-US" sz="2799">
                <a:solidFill>
                  <a:srgbClr val="FFFFFF"/>
                </a:solidFill>
                <a:latin typeface="Open Sans"/>
              </a:rPr>
              <a:t>(a)</a:t>
            </a:r>
            <a:r>
              <a:rPr lang="en-US" sz="2799">
                <a:solidFill>
                  <a:srgbClr val="FFFFFF"/>
                </a:solidFill>
                <a:latin typeface="Open Sans Bold"/>
              </a:rPr>
              <a:t> Random &lt;&lt; ∆Wq  </a:t>
            </a:r>
            <a:r>
              <a:rPr lang="en-US" sz="2799">
                <a:solidFill>
                  <a:srgbClr val="FFFFFF"/>
                </a:solidFill>
                <a:latin typeface="Open Sans"/>
              </a:rPr>
              <a:t>by correlation which shows that the ∆Wq amplifies some features in W</a:t>
            </a:r>
          </a:p>
          <a:p>
            <a:pPr>
              <a:lnSpc>
                <a:spcPts val="4199"/>
              </a:lnSpc>
            </a:pPr>
            <a:r>
              <a:rPr lang="en-US" sz="2799">
                <a:solidFill>
                  <a:srgbClr val="FFFFFF"/>
                </a:solidFill>
                <a:latin typeface="Open Sans"/>
              </a:rPr>
              <a:t>(b) </a:t>
            </a:r>
            <a:r>
              <a:rPr lang="en-US" sz="2799">
                <a:solidFill>
                  <a:srgbClr val="FFFFFF"/>
                </a:solidFill>
                <a:latin typeface="Open Sans Bold"/>
              </a:rPr>
              <a:t>Amplification factor: 21.5 ≈ 6.91/0.32 </a:t>
            </a:r>
            <a:r>
              <a:rPr lang="en-US" sz="2799">
                <a:solidFill>
                  <a:srgbClr val="FFFFFF"/>
                </a:solidFill>
                <a:latin typeface="Open Sans"/>
              </a:rPr>
              <a:t>r = 4 has a huge amplification factor with r = 64 smaller</a:t>
            </a:r>
          </a:p>
          <a:p>
            <a:pPr algn="l" marL="0" indent="0" lvl="0">
              <a:lnSpc>
                <a:spcPts val="4199"/>
              </a:lnSpc>
              <a:spcBef>
                <a:spcPct val="0"/>
              </a:spcBef>
            </a:pPr>
            <a:r>
              <a:rPr lang="en-US" sz="2799">
                <a:solidFill>
                  <a:srgbClr val="FFFFFF"/>
                </a:solidFill>
                <a:latin typeface="Open Sans"/>
              </a:rPr>
              <a:t>Thus we can conclude that W and ∆W correlate and amplifies the important features for the downstream tasks</a:t>
            </a:r>
          </a:p>
        </p:txBody>
      </p:sp>
      <p:sp>
        <p:nvSpPr>
          <p:cNvPr name="TextBox 5" id="5"/>
          <p:cNvSpPr txBox="true"/>
          <p:nvPr/>
        </p:nvSpPr>
        <p:spPr>
          <a:xfrm rot="0">
            <a:off x="213267" y="971550"/>
            <a:ext cx="17690868" cy="1169036"/>
          </a:xfrm>
          <a:prstGeom prst="rect">
            <a:avLst/>
          </a:prstGeom>
        </p:spPr>
        <p:txBody>
          <a:bodyPr anchor="t" rtlCol="false" tIns="0" lIns="0" bIns="0" rIns="0">
            <a:spAutoFit/>
          </a:bodyPr>
          <a:lstStyle/>
          <a:p>
            <a:pPr algn="r" marL="0" indent="0" lvl="0">
              <a:lnSpc>
                <a:spcPts val="8030"/>
              </a:lnSpc>
            </a:pPr>
            <a:r>
              <a:rPr lang="en-US" sz="7300">
                <a:solidFill>
                  <a:srgbClr val="FFFFFF"/>
                </a:solidFill>
                <a:latin typeface="Consolas Bold"/>
              </a:rPr>
              <a:t>UNDERSTANDING THE LOW-RANK UPDATES</a:t>
            </a:r>
          </a:p>
        </p:txBody>
      </p:sp>
    </p:spTree>
  </p:cSld>
  <p:clrMapOvr>
    <a:masterClrMapping/>
  </p:clrMapOvr>
</p:sld>
</file>

<file path=ppt/slides/slide21.xml><?xml version="1.0" encoding="utf-8"?>
<p:sld xmlns:p="http://schemas.openxmlformats.org/presentationml/2006/main" xmlns:a="http://schemas.openxmlformats.org/drawingml/2006/main">
  <p:cSld>
    <p:bg>
      <p:bgPr>
        <a:solidFill>
          <a:srgbClr val="3D3D3D"/>
        </a:solidFill>
      </p:bgPr>
    </p:bg>
    <p:spTree>
      <p:nvGrpSpPr>
        <p:cNvPr id="1" name=""/>
        <p:cNvGrpSpPr/>
        <p:nvPr/>
      </p:nvGrpSpPr>
      <p:grpSpPr>
        <a:xfrm>
          <a:off x="0" y="0"/>
          <a:ext cx="0" cy="0"/>
          <a:chOff x="0" y="0"/>
          <a:chExt cx="0" cy="0"/>
        </a:xfrm>
      </p:grpSpPr>
      <p:sp>
        <p:nvSpPr>
          <p:cNvPr name="TextBox 2" id="2"/>
          <p:cNvSpPr txBox="true"/>
          <p:nvPr/>
        </p:nvSpPr>
        <p:spPr>
          <a:xfrm rot="0">
            <a:off x="1922744" y="1622471"/>
            <a:ext cx="14442513" cy="1123950"/>
          </a:xfrm>
          <a:prstGeom prst="rect">
            <a:avLst/>
          </a:prstGeom>
        </p:spPr>
        <p:txBody>
          <a:bodyPr anchor="t" rtlCol="false" tIns="0" lIns="0" bIns="0" rIns="0">
            <a:spAutoFit/>
          </a:bodyPr>
          <a:lstStyle/>
          <a:p>
            <a:pPr algn="ctr" marL="0" indent="0" lvl="0">
              <a:lnSpc>
                <a:spcPts val="7920"/>
              </a:lnSpc>
              <a:spcBef>
                <a:spcPct val="0"/>
              </a:spcBef>
            </a:pPr>
            <a:r>
              <a:rPr lang="en-US" sz="6600">
                <a:solidFill>
                  <a:srgbClr val="FFFFFF"/>
                </a:solidFill>
                <a:latin typeface="Consolas Bold"/>
              </a:rPr>
              <a:t>CONCLUSIONS</a:t>
            </a:r>
          </a:p>
        </p:txBody>
      </p:sp>
      <p:sp>
        <p:nvSpPr>
          <p:cNvPr name="TextBox 3" id="3"/>
          <p:cNvSpPr txBox="true"/>
          <p:nvPr/>
        </p:nvSpPr>
        <p:spPr>
          <a:xfrm rot="0">
            <a:off x="1922744" y="4323034"/>
            <a:ext cx="6799160" cy="2122170"/>
          </a:xfrm>
          <a:prstGeom prst="rect">
            <a:avLst/>
          </a:prstGeom>
        </p:spPr>
        <p:txBody>
          <a:bodyPr anchor="t" rtlCol="false" tIns="0" lIns="0" bIns="0" rIns="0">
            <a:spAutoFit/>
          </a:bodyPr>
          <a:lstStyle/>
          <a:p>
            <a:pPr marL="0" indent="0" lvl="0">
              <a:lnSpc>
                <a:spcPts val="4199"/>
              </a:lnSpc>
              <a:spcBef>
                <a:spcPct val="0"/>
              </a:spcBef>
            </a:pPr>
            <a:r>
              <a:rPr lang="en-US" sz="2799" u="none">
                <a:solidFill>
                  <a:srgbClr val="FFFFFF"/>
                </a:solidFill>
                <a:latin typeface="Consolas"/>
              </a:rPr>
              <a:t>LoRA is an memory and computation efficient strategy which achieves comparable or better performance than a fully finetuned model</a:t>
            </a:r>
          </a:p>
        </p:txBody>
      </p:sp>
      <p:sp>
        <p:nvSpPr>
          <p:cNvPr name="TextBox 4" id="4"/>
          <p:cNvSpPr txBox="true"/>
          <p:nvPr/>
        </p:nvSpPr>
        <p:spPr>
          <a:xfrm rot="0">
            <a:off x="9566097" y="4323034"/>
            <a:ext cx="6799160" cy="1598295"/>
          </a:xfrm>
          <a:prstGeom prst="rect">
            <a:avLst/>
          </a:prstGeom>
        </p:spPr>
        <p:txBody>
          <a:bodyPr anchor="t" rtlCol="false" tIns="0" lIns="0" bIns="0" rIns="0">
            <a:spAutoFit/>
          </a:bodyPr>
          <a:lstStyle/>
          <a:p>
            <a:pPr marL="0" indent="0" lvl="0">
              <a:lnSpc>
                <a:spcPts val="4199"/>
              </a:lnSpc>
            </a:pPr>
            <a:r>
              <a:rPr lang="en-US" sz="2799">
                <a:solidFill>
                  <a:srgbClr val="FFFFFF"/>
                </a:solidFill>
                <a:latin typeface="Consolas"/>
              </a:rPr>
              <a:t>Swappable modules, No additional inference latencies are some key features of LoRA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D3D3D"/>
        </a:solidFill>
      </p:bgPr>
    </p:bg>
    <p:spTree>
      <p:nvGrpSpPr>
        <p:cNvPr id="1" name=""/>
        <p:cNvGrpSpPr/>
        <p:nvPr/>
      </p:nvGrpSpPr>
      <p:grpSpPr>
        <a:xfrm>
          <a:off x="0" y="0"/>
          <a:ext cx="0" cy="0"/>
          <a:chOff x="0" y="0"/>
          <a:chExt cx="0" cy="0"/>
        </a:xfrm>
      </p:grpSpPr>
      <p:sp>
        <p:nvSpPr>
          <p:cNvPr name="TextBox 2" id="2"/>
          <p:cNvSpPr txBox="true"/>
          <p:nvPr/>
        </p:nvSpPr>
        <p:spPr>
          <a:xfrm rot="0">
            <a:off x="1028700" y="1714204"/>
            <a:ext cx="10626659" cy="1228724"/>
          </a:xfrm>
          <a:prstGeom prst="rect">
            <a:avLst/>
          </a:prstGeom>
        </p:spPr>
        <p:txBody>
          <a:bodyPr anchor="t" rtlCol="false" tIns="0" lIns="0" bIns="0" rIns="0">
            <a:spAutoFit/>
          </a:bodyPr>
          <a:lstStyle/>
          <a:p>
            <a:pPr marL="0" indent="0" lvl="0">
              <a:lnSpc>
                <a:spcPts val="8399"/>
              </a:lnSpc>
            </a:pPr>
            <a:r>
              <a:rPr lang="en-US" sz="7999" spc="-79">
                <a:solidFill>
                  <a:srgbClr val="FFFFFF"/>
                </a:solidFill>
                <a:latin typeface="Consolas Bold"/>
              </a:rPr>
              <a:t>ABSTRACT</a:t>
            </a:r>
          </a:p>
        </p:txBody>
      </p:sp>
      <p:grpSp>
        <p:nvGrpSpPr>
          <p:cNvPr name="Group 3" id="3"/>
          <p:cNvGrpSpPr/>
          <p:nvPr/>
        </p:nvGrpSpPr>
        <p:grpSpPr>
          <a:xfrm rot="0">
            <a:off x="1028700" y="4697373"/>
            <a:ext cx="5022718" cy="4560927"/>
            <a:chOff x="0" y="0"/>
            <a:chExt cx="6696957" cy="6081236"/>
          </a:xfrm>
        </p:grpSpPr>
        <p:sp>
          <p:nvSpPr>
            <p:cNvPr name="AutoShape 4" id="4"/>
            <p:cNvSpPr/>
            <p:nvPr/>
          </p:nvSpPr>
          <p:spPr>
            <a:xfrm rot="0">
              <a:off x="193539" y="193539"/>
              <a:ext cx="6503417" cy="5887696"/>
            </a:xfrm>
            <a:prstGeom prst="rect">
              <a:avLst/>
            </a:prstGeom>
            <a:solidFill>
              <a:srgbClr val="9E9E9E"/>
            </a:solidFill>
          </p:spPr>
        </p:sp>
        <p:sp>
          <p:nvSpPr>
            <p:cNvPr name="AutoShape 5" id="5"/>
            <p:cNvSpPr/>
            <p:nvPr/>
          </p:nvSpPr>
          <p:spPr>
            <a:xfrm rot="0">
              <a:off x="0" y="0"/>
              <a:ext cx="6503417" cy="5887696"/>
            </a:xfrm>
            <a:prstGeom prst="rect">
              <a:avLst/>
            </a:prstGeom>
            <a:solidFill>
              <a:srgbClr val="C6C6C6"/>
            </a:solidFill>
          </p:spPr>
        </p:sp>
      </p:grpSp>
      <p:sp>
        <p:nvSpPr>
          <p:cNvPr name="TextBox 6" id="6"/>
          <p:cNvSpPr txBox="true"/>
          <p:nvPr/>
        </p:nvSpPr>
        <p:spPr>
          <a:xfrm rot="0">
            <a:off x="1678338" y="5410110"/>
            <a:ext cx="3868596" cy="2973527"/>
          </a:xfrm>
          <a:prstGeom prst="rect">
            <a:avLst/>
          </a:prstGeom>
        </p:spPr>
        <p:txBody>
          <a:bodyPr anchor="t" rtlCol="false" tIns="0" lIns="0" bIns="0" rIns="0">
            <a:spAutoFit/>
          </a:bodyPr>
          <a:lstStyle/>
          <a:p>
            <a:pPr marL="0" indent="0" lvl="0">
              <a:lnSpc>
                <a:spcPts val="3300"/>
              </a:lnSpc>
            </a:pPr>
            <a:r>
              <a:rPr lang="en-US" sz="2324" spc="-23" u="none">
                <a:solidFill>
                  <a:srgbClr val="000000"/>
                </a:solidFill>
                <a:latin typeface="Consolas"/>
              </a:rPr>
              <a:t>With increased larger pretraining of models full finetuning requires all params to be tuned as well which becomes less feasible. For eg: GPT3(175 B)</a:t>
            </a:r>
          </a:p>
        </p:txBody>
      </p:sp>
      <p:grpSp>
        <p:nvGrpSpPr>
          <p:cNvPr name="Group 7" id="7"/>
          <p:cNvGrpSpPr/>
          <p:nvPr/>
        </p:nvGrpSpPr>
        <p:grpSpPr>
          <a:xfrm rot="0">
            <a:off x="6632641" y="4697373"/>
            <a:ext cx="5022718" cy="4560927"/>
            <a:chOff x="0" y="0"/>
            <a:chExt cx="6696957" cy="6081236"/>
          </a:xfrm>
        </p:grpSpPr>
        <p:sp>
          <p:nvSpPr>
            <p:cNvPr name="AutoShape 8" id="8"/>
            <p:cNvSpPr/>
            <p:nvPr/>
          </p:nvSpPr>
          <p:spPr>
            <a:xfrm rot="0">
              <a:off x="193539" y="193539"/>
              <a:ext cx="6503417" cy="5887696"/>
            </a:xfrm>
            <a:prstGeom prst="rect">
              <a:avLst/>
            </a:prstGeom>
            <a:solidFill>
              <a:srgbClr val="9E9E9E"/>
            </a:solidFill>
          </p:spPr>
        </p:sp>
        <p:sp>
          <p:nvSpPr>
            <p:cNvPr name="AutoShape 9" id="9"/>
            <p:cNvSpPr/>
            <p:nvPr/>
          </p:nvSpPr>
          <p:spPr>
            <a:xfrm rot="0">
              <a:off x="0" y="0"/>
              <a:ext cx="6503417" cy="5887696"/>
            </a:xfrm>
            <a:prstGeom prst="rect">
              <a:avLst/>
            </a:prstGeom>
            <a:solidFill>
              <a:srgbClr val="C6C6C6"/>
            </a:solidFill>
          </p:spPr>
        </p:sp>
      </p:grpSp>
      <p:grpSp>
        <p:nvGrpSpPr>
          <p:cNvPr name="Group 10" id="10"/>
          <p:cNvGrpSpPr/>
          <p:nvPr/>
        </p:nvGrpSpPr>
        <p:grpSpPr>
          <a:xfrm rot="0">
            <a:off x="12236582" y="4697373"/>
            <a:ext cx="5022718" cy="4560927"/>
            <a:chOff x="0" y="0"/>
            <a:chExt cx="6696957" cy="6081236"/>
          </a:xfrm>
        </p:grpSpPr>
        <p:sp>
          <p:nvSpPr>
            <p:cNvPr name="AutoShape 11" id="11"/>
            <p:cNvSpPr/>
            <p:nvPr/>
          </p:nvSpPr>
          <p:spPr>
            <a:xfrm rot="0">
              <a:off x="193539" y="193539"/>
              <a:ext cx="6503417" cy="5887696"/>
            </a:xfrm>
            <a:prstGeom prst="rect">
              <a:avLst/>
            </a:prstGeom>
            <a:solidFill>
              <a:srgbClr val="9E9E9E"/>
            </a:solidFill>
          </p:spPr>
        </p:sp>
        <p:sp>
          <p:nvSpPr>
            <p:cNvPr name="AutoShape 12" id="12"/>
            <p:cNvSpPr/>
            <p:nvPr/>
          </p:nvSpPr>
          <p:spPr>
            <a:xfrm rot="0">
              <a:off x="0" y="0"/>
              <a:ext cx="6503417" cy="5887696"/>
            </a:xfrm>
            <a:prstGeom prst="rect">
              <a:avLst/>
            </a:prstGeom>
            <a:solidFill>
              <a:srgbClr val="C6C6C6"/>
            </a:solidFill>
          </p:spPr>
        </p:sp>
      </p:grpSp>
      <p:sp>
        <p:nvSpPr>
          <p:cNvPr name="TextBox 13" id="13"/>
          <p:cNvSpPr txBox="true"/>
          <p:nvPr/>
        </p:nvSpPr>
        <p:spPr>
          <a:xfrm rot="0">
            <a:off x="7209702" y="5171438"/>
            <a:ext cx="3868596" cy="2973527"/>
          </a:xfrm>
          <a:prstGeom prst="rect">
            <a:avLst/>
          </a:prstGeom>
        </p:spPr>
        <p:txBody>
          <a:bodyPr anchor="t" rtlCol="false" tIns="0" lIns="0" bIns="0" rIns="0">
            <a:spAutoFit/>
          </a:bodyPr>
          <a:lstStyle/>
          <a:p>
            <a:pPr marL="0" indent="0" lvl="0">
              <a:lnSpc>
                <a:spcPts val="3300"/>
              </a:lnSpc>
            </a:pPr>
            <a:r>
              <a:rPr lang="en-US" sz="2324" spc="-23" u="none">
                <a:solidFill>
                  <a:srgbClr val="000000"/>
                </a:solidFill>
                <a:latin typeface="Consolas"/>
              </a:rPr>
              <a:t>LoRA technique proposed in this paper freezes pre-trained weights and injects a trainable rank decomposition matrix to train in reduced params for downstream tasks</a:t>
            </a:r>
          </a:p>
        </p:txBody>
      </p:sp>
      <p:sp>
        <p:nvSpPr>
          <p:cNvPr name="TextBox 14" id="14"/>
          <p:cNvSpPr txBox="true"/>
          <p:nvPr/>
        </p:nvSpPr>
        <p:spPr>
          <a:xfrm rot="0">
            <a:off x="12813643" y="4677280"/>
            <a:ext cx="3868596" cy="4230827"/>
          </a:xfrm>
          <a:prstGeom prst="rect">
            <a:avLst/>
          </a:prstGeom>
        </p:spPr>
        <p:txBody>
          <a:bodyPr anchor="t" rtlCol="false" tIns="0" lIns="0" bIns="0" rIns="0">
            <a:spAutoFit/>
          </a:bodyPr>
          <a:lstStyle/>
          <a:p>
            <a:pPr marL="0" indent="0" lvl="0">
              <a:lnSpc>
                <a:spcPts val="3300"/>
              </a:lnSpc>
            </a:pPr>
            <a:r>
              <a:rPr lang="en-US" sz="2324" spc="-23" u="none">
                <a:solidFill>
                  <a:srgbClr val="000000"/>
                </a:solidFill>
                <a:latin typeface="Consolas"/>
              </a:rPr>
              <a:t>No additional inference latency unlike conventional adapters, higher training throughput, and performance on par or better than a fully finetuned model are some of the key features of LoRA</a:t>
            </a:r>
          </a:p>
        </p:txBody>
      </p:sp>
      <p:grpSp>
        <p:nvGrpSpPr>
          <p:cNvPr name="Group 15" id="15"/>
          <p:cNvGrpSpPr/>
          <p:nvPr/>
        </p:nvGrpSpPr>
        <p:grpSpPr>
          <a:xfrm rot="0">
            <a:off x="14497164" y="1028700"/>
            <a:ext cx="2762136" cy="2261327"/>
            <a:chOff x="0" y="0"/>
            <a:chExt cx="3682847" cy="3015103"/>
          </a:xfrm>
        </p:grpSpPr>
        <p:sp>
          <p:nvSpPr>
            <p:cNvPr name="Freeform 16" id="16"/>
            <p:cNvSpPr/>
            <p:nvPr/>
          </p:nvSpPr>
          <p:spPr>
            <a:xfrm flipH="false" flipV="false" rot="0">
              <a:off x="0" y="0"/>
              <a:ext cx="3682847" cy="2688479"/>
            </a:xfrm>
            <a:custGeom>
              <a:avLst/>
              <a:gdLst/>
              <a:ahLst/>
              <a:cxnLst/>
              <a:rect r="r" b="b" t="t" l="l"/>
              <a:pathLst>
                <a:path h="2688479" w="3682847">
                  <a:moveTo>
                    <a:pt x="0" y="0"/>
                  </a:moveTo>
                  <a:lnTo>
                    <a:pt x="3682847" y="0"/>
                  </a:lnTo>
                  <a:lnTo>
                    <a:pt x="3682847" y="2688479"/>
                  </a:lnTo>
                  <a:lnTo>
                    <a:pt x="0" y="26884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7" id="17"/>
            <p:cNvGrpSpPr>
              <a:grpSpLocks noChangeAspect="true"/>
            </p:cNvGrpSpPr>
            <p:nvPr/>
          </p:nvGrpSpPr>
          <p:grpSpPr>
            <a:xfrm rot="0">
              <a:off x="2608767" y="1941022"/>
              <a:ext cx="1074081" cy="1074081"/>
              <a:chOff x="1371600" y="6705600"/>
              <a:chExt cx="10972800" cy="10972800"/>
            </a:xfrm>
          </p:grpSpPr>
          <p:sp>
            <p:nvSpPr>
              <p:cNvPr name="Freeform 18" id="18"/>
              <p:cNvSpPr/>
              <p:nvPr/>
            </p:nvSpPr>
            <p:spPr>
              <a:xfrm flipH="false" flipV="false" rot="0">
                <a:off x="1362808" y="6434629"/>
                <a:ext cx="10990384" cy="11514742"/>
              </a:xfrm>
              <a:custGeom>
                <a:avLst/>
                <a:gdLst/>
                <a:ahLst/>
                <a:cxnLst/>
                <a:rect r="r" b="b" t="t" l="l"/>
                <a:pathLst>
                  <a:path h="11514742" w="10990384">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9E9E9E"/>
              </a:solidFill>
            </p:spPr>
          </p:sp>
        </p:grpSp>
      </p:grpSp>
    </p:spTree>
  </p:cSld>
  <p:clrMapOvr>
    <a:masterClrMapping/>
  </p:clrMapOvr>
</p:sld>
</file>

<file path=ppt/slides/slide4.xml><?xml version="1.0" encoding="utf-8"?>
<p:sld xmlns:p="http://schemas.openxmlformats.org/presentationml/2006/main" xmlns:a="http://schemas.openxmlformats.org/drawingml/2006/main">
  <p:cSld>
    <p:bg>
      <p:bgPr>
        <a:solidFill>
          <a:srgbClr val="3D3D3D"/>
        </a:solidFill>
      </p:bgPr>
    </p:bg>
    <p:spTree>
      <p:nvGrpSpPr>
        <p:cNvPr id="1" name=""/>
        <p:cNvGrpSpPr/>
        <p:nvPr/>
      </p:nvGrpSpPr>
      <p:grpSpPr>
        <a:xfrm>
          <a:off x="0" y="0"/>
          <a:ext cx="0" cy="0"/>
          <a:chOff x="0" y="0"/>
          <a:chExt cx="0" cy="0"/>
        </a:xfrm>
      </p:grpSpPr>
      <p:sp>
        <p:nvSpPr>
          <p:cNvPr name="TextBox 2" id="2"/>
          <p:cNvSpPr txBox="true"/>
          <p:nvPr/>
        </p:nvSpPr>
        <p:spPr>
          <a:xfrm rot="0">
            <a:off x="2099361" y="1403565"/>
            <a:ext cx="14084886" cy="1362075"/>
          </a:xfrm>
          <a:prstGeom prst="rect">
            <a:avLst/>
          </a:prstGeom>
        </p:spPr>
        <p:txBody>
          <a:bodyPr anchor="t" rtlCol="false" tIns="0" lIns="0" bIns="0" rIns="0">
            <a:spAutoFit/>
          </a:bodyPr>
          <a:lstStyle/>
          <a:p>
            <a:pPr marL="0" indent="0" lvl="0">
              <a:lnSpc>
                <a:spcPts val="9600"/>
              </a:lnSpc>
              <a:spcBef>
                <a:spcPct val="0"/>
              </a:spcBef>
            </a:pPr>
            <a:r>
              <a:rPr lang="en-US" sz="8000">
                <a:solidFill>
                  <a:srgbClr val="FFFFFF"/>
                </a:solidFill>
                <a:latin typeface="Consolas Bold"/>
              </a:rPr>
              <a:t>INTRODUCTION</a:t>
            </a:r>
          </a:p>
        </p:txBody>
      </p:sp>
      <p:sp>
        <p:nvSpPr>
          <p:cNvPr name="TextBox 3" id="3"/>
          <p:cNvSpPr txBox="true"/>
          <p:nvPr/>
        </p:nvSpPr>
        <p:spPr>
          <a:xfrm rot="0">
            <a:off x="2099361" y="3191827"/>
            <a:ext cx="14089277" cy="5789295"/>
          </a:xfrm>
          <a:prstGeom prst="rect">
            <a:avLst/>
          </a:prstGeom>
        </p:spPr>
        <p:txBody>
          <a:bodyPr anchor="t" rtlCol="false" tIns="0" lIns="0" bIns="0" rIns="0">
            <a:spAutoFit/>
          </a:bodyPr>
          <a:lstStyle/>
          <a:p>
            <a:pPr>
              <a:lnSpc>
                <a:spcPts val="4199"/>
              </a:lnSpc>
            </a:pPr>
            <a:r>
              <a:rPr lang="en-US" sz="2799">
                <a:solidFill>
                  <a:srgbClr val="FFFFFF"/>
                </a:solidFill>
                <a:latin typeface="Consolas Bold"/>
              </a:rPr>
              <a:t>Challenges Existing: </a:t>
            </a:r>
            <a:r>
              <a:rPr lang="en-US" sz="2799">
                <a:solidFill>
                  <a:srgbClr val="FFFFFF"/>
                </a:solidFill>
                <a:latin typeface="Consolas"/>
              </a:rPr>
              <a:t>Full finetuning tunes all the parameters of a large pre-trained model making it inconvenient to train such pre-trained models</a:t>
            </a:r>
          </a:p>
          <a:p>
            <a:pPr>
              <a:lnSpc>
                <a:spcPts val="4199"/>
              </a:lnSpc>
            </a:pPr>
          </a:p>
          <a:p>
            <a:pPr>
              <a:lnSpc>
                <a:spcPts val="4199"/>
              </a:lnSpc>
            </a:pPr>
            <a:r>
              <a:rPr lang="en-US" sz="2799">
                <a:solidFill>
                  <a:srgbClr val="FFFFFF"/>
                </a:solidFill>
                <a:latin typeface="Consolas Bold"/>
              </a:rPr>
              <a:t>Existing Solutions - Adapters:</a:t>
            </a:r>
            <a:r>
              <a:rPr lang="en-US" sz="2799">
                <a:solidFill>
                  <a:srgbClr val="FFFFFF"/>
                </a:solidFill>
                <a:latin typeface="Consolas"/>
              </a:rPr>
              <a:t> With only a few parameters needed for new tasks it is only needed to store and load a small number of task-specific parameters for each task in addition to the pre-trained model</a:t>
            </a:r>
          </a:p>
          <a:p>
            <a:pPr>
              <a:lnSpc>
                <a:spcPts val="4199"/>
              </a:lnSpc>
            </a:pPr>
          </a:p>
          <a:p>
            <a:pPr>
              <a:lnSpc>
                <a:spcPts val="4199"/>
              </a:lnSpc>
            </a:pPr>
            <a:r>
              <a:rPr lang="en-US" sz="2799">
                <a:solidFill>
                  <a:srgbClr val="FFFFFF"/>
                </a:solidFill>
                <a:latin typeface="Consolas Bold"/>
              </a:rPr>
              <a:t>Problems in Existing Solution:</a:t>
            </a:r>
            <a:r>
              <a:rPr lang="en-US" sz="2799">
                <a:solidFill>
                  <a:srgbClr val="FFFFFF"/>
                </a:solidFill>
                <a:latin typeface="Consolas"/>
              </a:rPr>
              <a:t> Adapters failed to match the performance of a fully finetuned model</a:t>
            </a:r>
          </a:p>
          <a:p>
            <a:pPr algn="l" marL="0" indent="0" lvl="0">
              <a:lnSpc>
                <a:spcPts val="4199"/>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D3D3D"/>
        </a:solidFill>
      </p:bgPr>
    </p:bg>
    <p:spTree>
      <p:nvGrpSpPr>
        <p:cNvPr id="1" name=""/>
        <p:cNvGrpSpPr/>
        <p:nvPr/>
      </p:nvGrpSpPr>
      <p:grpSpPr>
        <a:xfrm>
          <a:off x="0" y="0"/>
          <a:ext cx="0" cy="0"/>
          <a:chOff x="0" y="0"/>
          <a:chExt cx="0" cy="0"/>
        </a:xfrm>
      </p:grpSpPr>
      <p:grpSp>
        <p:nvGrpSpPr>
          <p:cNvPr name="Group 2" id="2"/>
          <p:cNvGrpSpPr/>
          <p:nvPr/>
        </p:nvGrpSpPr>
        <p:grpSpPr>
          <a:xfrm rot="0">
            <a:off x="1028700" y="2987892"/>
            <a:ext cx="8115300" cy="4990702"/>
            <a:chOff x="0" y="0"/>
            <a:chExt cx="10820400" cy="6654269"/>
          </a:xfrm>
        </p:grpSpPr>
        <p:sp>
          <p:nvSpPr>
            <p:cNvPr name="TextBox 3" id="3"/>
            <p:cNvSpPr txBox="true"/>
            <p:nvPr/>
          </p:nvSpPr>
          <p:spPr>
            <a:xfrm rot="0">
              <a:off x="0" y="-57150"/>
              <a:ext cx="10820400" cy="3039690"/>
            </a:xfrm>
            <a:prstGeom prst="rect">
              <a:avLst/>
            </a:prstGeom>
          </p:spPr>
          <p:txBody>
            <a:bodyPr anchor="t" rtlCol="false" tIns="0" lIns="0" bIns="0" rIns="0">
              <a:spAutoFit/>
            </a:bodyPr>
            <a:lstStyle/>
            <a:p>
              <a:pPr marL="0" indent="0" lvl="0">
                <a:lnSpc>
                  <a:spcPts val="8472"/>
                </a:lnSpc>
              </a:pPr>
              <a:r>
                <a:rPr lang="en-US" sz="7702" u="none">
                  <a:solidFill>
                    <a:srgbClr val="FFFFFF"/>
                  </a:solidFill>
                  <a:latin typeface="Consolas Bold"/>
                </a:rPr>
                <a:t>INTRODUCTION - KEY INSPIRATION</a:t>
              </a:r>
            </a:p>
          </p:txBody>
        </p:sp>
        <p:sp>
          <p:nvSpPr>
            <p:cNvPr name="TextBox 4" id="4"/>
            <p:cNvSpPr txBox="true"/>
            <p:nvPr/>
          </p:nvSpPr>
          <p:spPr>
            <a:xfrm rot="0">
              <a:off x="0" y="3408588"/>
              <a:ext cx="10820400" cy="3245681"/>
            </a:xfrm>
            <a:prstGeom prst="rect">
              <a:avLst/>
            </a:prstGeom>
          </p:spPr>
          <p:txBody>
            <a:bodyPr anchor="t" rtlCol="false" tIns="0" lIns="0" bIns="0" rIns="0">
              <a:spAutoFit/>
            </a:bodyPr>
            <a:lstStyle/>
            <a:p>
              <a:pPr marL="0" indent="0" lvl="0">
                <a:lnSpc>
                  <a:spcPts val="3863"/>
                </a:lnSpc>
              </a:pPr>
              <a:r>
                <a:rPr lang="en-US" sz="2759" u="none">
                  <a:solidFill>
                    <a:srgbClr val="FFFFFF"/>
                  </a:solidFill>
                  <a:latin typeface="Consolas Bold"/>
                </a:rPr>
                <a:t>"Over-parameterized models, in fact, reside in a low intrinsic dimension" is a key inspiration for this paper which means that large models can learn with low dimensional inputs</a:t>
              </a:r>
            </a:p>
          </p:txBody>
        </p:sp>
      </p:grpSp>
      <p:sp>
        <p:nvSpPr>
          <p:cNvPr name="Freeform 5" id="5"/>
          <p:cNvSpPr/>
          <p:nvPr/>
        </p:nvSpPr>
        <p:spPr>
          <a:xfrm flipH="false" flipV="false" rot="9774928">
            <a:off x="9769183" y="1902352"/>
            <a:ext cx="6998882" cy="6998882"/>
          </a:xfrm>
          <a:custGeom>
            <a:avLst/>
            <a:gdLst/>
            <a:ahLst/>
            <a:cxnLst/>
            <a:rect r="r" b="b" t="t" l="l"/>
            <a:pathLst>
              <a:path h="6998882" w="6998882">
                <a:moveTo>
                  <a:pt x="0" y="0"/>
                </a:moveTo>
                <a:lnTo>
                  <a:pt x="6998882" y="0"/>
                </a:lnTo>
                <a:lnTo>
                  <a:pt x="6998882" y="6998881"/>
                </a:lnTo>
                <a:lnTo>
                  <a:pt x="0" y="69988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137648" y="2307218"/>
            <a:ext cx="6261951" cy="5461813"/>
          </a:xfrm>
          <a:custGeom>
            <a:avLst/>
            <a:gdLst/>
            <a:ahLst/>
            <a:cxnLst/>
            <a:rect r="r" b="b" t="t" l="l"/>
            <a:pathLst>
              <a:path h="5461813" w="6261951">
                <a:moveTo>
                  <a:pt x="0" y="0"/>
                </a:moveTo>
                <a:lnTo>
                  <a:pt x="6261951" y="0"/>
                </a:lnTo>
                <a:lnTo>
                  <a:pt x="6261951" y="5461813"/>
                </a:lnTo>
                <a:lnTo>
                  <a:pt x="0" y="54618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3D3D3D"/>
        </a:solidFill>
      </p:bgPr>
    </p:bg>
    <p:spTree>
      <p:nvGrpSpPr>
        <p:cNvPr id="1" name=""/>
        <p:cNvGrpSpPr/>
        <p:nvPr/>
      </p:nvGrpSpPr>
      <p:grpSpPr>
        <a:xfrm>
          <a:off x="0" y="0"/>
          <a:ext cx="0" cy="0"/>
          <a:chOff x="0" y="0"/>
          <a:chExt cx="0" cy="0"/>
        </a:xfrm>
      </p:grpSpPr>
      <p:grpSp>
        <p:nvGrpSpPr>
          <p:cNvPr name="Group 2" id="2"/>
          <p:cNvGrpSpPr/>
          <p:nvPr/>
        </p:nvGrpSpPr>
        <p:grpSpPr>
          <a:xfrm rot="0">
            <a:off x="1028700" y="844735"/>
            <a:ext cx="8115300" cy="8386778"/>
            <a:chOff x="0" y="0"/>
            <a:chExt cx="10820400" cy="11182371"/>
          </a:xfrm>
        </p:grpSpPr>
        <p:sp>
          <p:nvSpPr>
            <p:cNvPr name="TextBox 3" id="3"/>
            <p:cNvSpPr txBox="true"/>
            <p:nvPr/>
          </p:nvSpPr>
          <p:spPr>
            <a:xfrm rot="0">
              <a:off x="0" y="-57150"/>
              <a:ext cx="10820400" cy="3039690"/>
            </a:xfrm>
            <a:prstGeom prst="rect">
              <a:avLst/>
            </a:prstGeom>
          </p:spPr>
          <p:txBody>
            <a:bodyPr anchor="t" rtlCol="false" tIns="0" lIns="0" bIns="0" rIns="0">
              <a:spAutoFit/>
            </a:bodyPr>
            <a:lstStyle/>
            <a:p>
              <a:pPr marL="0" indent="0" lvl="0">
                <a:lnSpc>
                  <a:spcPts val="8472"/>
                </a:lnSpc>
              </a:pPr>
              <a:r>
                <a:rPr lang="en-US" sz="7702" u="none">
                  <a:solidFill>
                    <a:srgbClr val="FFFFFF"/>
                  </a:solidFill>
                  <a:latin typeface="Consolas Bold"/>
                </a:rPr>
                <a:t>INTRODUCTION - HYPOTHESIS</a:t>
              </a:r>
            </a:p>
          </p:txBody>
        </p:sp>
        <p:sp>
          <p:nvSpPr>
            <p:cNvPr name="TextBox 4" id="4"/>
            <p:cNvSpPr txBox="true"/>
            <p:nvPr/>
          </p:nvSpPr>
          <p:spPr>
            <a:xfrm rot="0">
              <a:off x="0" y="3408588"/>
              <a:ext cx="10820400" cy="7773783"/>
            </a:xfrm>
            <a:prstGeom prst="rect">
              <a:avLst/>
            </a:prstGeom>
          </p:spPr>
          <p:txBody>
            <a:bodyPr anchor="t" rtlCol="false" tIns="0" lIns="0" bIns="0" rIns="0">
              <a:spAutoFit/>
            </a:bodyPr>
            <a:lstStyle/>
            <a:p>
              <a:pPr>
                <a:lnSpc>
                  <a:spcPts val="3863"/>
                </a:lnSpc>
              </a:pPr>
              <a:r>
                <a:rPr lang="en-US" sz="2759">
                  <a:solidFill>
                    <a:srgbClr val="FFFFFF"/>
                  </a:solidFill>
                  <a:latin typeface="Consolas Bold"/>
                </a:rPr>
                <a:t>"Change in weights during model adaptation also has a low intrinsic rank" which states that model weight can adapt with very less linearly independent vectors</a:t>
              </a:r>
            </a:p>
            <a:p>
              <a:pPr>
                <a:lnSpc>
                  <a:spcPts val="3863"/>
                </a:lnSpc>
              </a:pPr>
            </a:p>
            <a:p>
              <a:pPr>
                <a:lnSpc>
                  <a:spcPts val="3863"/>
                </a:lnSpc>
              </a:pPr>
              <a:r>
                <a:rPr lang="en-US" sz="2759">
                  <a:solidFill>
                    <a:srgbClr val="FFFFFF"/>
                  </a:solidFill>
                  <a:latin typeface="Consolas Bold"/>
                </a:rPr>
                <a:t>Note: </a:t>
              </a:r>
            </a:p>
            <a:p>
              <a:pPr>
                <a:lnSpc>
                  <a:spcPts val="3863"/>
                </a:lnSpc>
              </a:pPr>
              <a:r>
                <a:rPr lang="en-US" sz="2759">
                  <a:solidFill>
                    <a:srgbClr val="FFFFFF"/>
                  </a:solidFill>
                  <a:latin typeface="Consolas Bold"/>
                </a:rPr>
                <a:t>dimension - all rows</a:t>
              </a:r>
            </a:p>
            <a:p>
              <a:pPr>
                <a:lnSpc>
                  <a:spcPts val="3863"/>
                </a:lnSpc>
              </a:pPr>
              <a:r>
                <a:rPr lang="en-US" sz="2759">
                  <a:solidFill>
                    <a:srgbClr val="FFFFFF"/>
                  </a:solidFill>
                  <a:latin typeface="Consolas Bold"/>
                </a:rPr>
                <a:t>rank - linearly independent rows</a:t>
              </a:r>
            </a:p>
            <a:p>
              <a:pPr>
                <a:lnSpc>
                  <a:spcPts val="3863"/>
                </a:lnSpc>
              </a:pPr>
            </a:p>
            <a:p>
              <a:pPr marL="0" indent="0" lvl="0">
                <a:lnSpc>
                  <a:spcPts val="3863"/>
                </a:lnSpc>
              </a:pPr>
              <a:r>
                <a:rPr lang="en-US" sz="2759">
                  <a:solidFill>
                    <a:srgbClr val="FFFFFF"/>
                  </a:solidFill>
                  <a:latin typeface="Consolas Bold"/>
                </a:rPr>
                <a:t>So for eg: 1000 dimension can be expressed in terms of 10 linearly independent rows(rank)</a:t>
              </a:r>
            </a:p>
          </p:txBody>
        </p:sp>
      </p:grpSp>
      <p:sp>
        <p:nvSpPr>
          <p:cNvPr name="Freeform 5" id="5"/>
          <p:cNvSpPr/>
          <p:nvPr/>
        </p:nvSpPr>
        <p:spPr>
          <a:xfrm flipH="false" flipV="false" rot="9774928">
            <a:off x="9769183" y="1902352"/>
            <a:ext cx="6998882" cy="6998882"/>
          </a:xfrm>
          <a:custGeom>
            <a:avLst/>
            <a:gdLst/>
            <a:ahLst/>
            <a:cxnLst/>
            <a:rect r="r" b="b" t="t" l="l"/>
            <a:pathLst>
              <a:path h="6998882" w="6998882">
                <a:moveTo>
                  <a:pt x="0" y="0"/>
                </a:moveTo>
                <a:lnTo>
                  <a:pt x="6998882" y="0"/>
                </a:lnTo>
                <a:lnTo>
                  <a:pt x="6998882" y="6998881"/>
                </a:lnTo>
                <a:lnTo>
                  <a:pt x="0" y="69988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137648" y="2307218"/>
            <a:ext cx="6261951" cy="5461813"/>
          </a:xfrm>
          <a:custGeom>
            <a:avLst/>
            <a:gdLst/>
            <a:ahLst/>
            <a:cxnLst/>
            <a:rect r="r" b="b" t="t" l="l"/>
            <a:pathLst>
              <a:path h="5461813" w="6261951">
                <a:moveTo>
                  <a:pt x="0" y="0"/>
                </a:moveTo>
                <a:lnTo>
                  <a:pt x="6261951" y="0"/>
                </a:lnTo>
                <a:lnTo>
                  <a:pt x="6261951" y="5461813"/>
                </a:lnTo>
                <a:lnTo>
                  <a:pt x="0" y="54618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3D3D3D"/>
        </a:solidFill>
      </p:bgPr>
    </p:bg>
    <p:spTree>
      <p:nvGrpSpPr>
        <p:cNvPr id="1" name=""/>
        <p:cNvGrpSpPr/>
        <p:nvPr/>
      </p:nvGrpSpPr>
      <p:grpSpPr>
        <a:xfrm>
          <a:off x="0" y="0"/>
          <a:ext cx="0" cy="0"/>
          <a:chOff x="0" y="0"/>
          <a:chExt cx="0" cy="0"/>
        </a:xfrm>
      </p:grpSpPr>
      <p:sp>
        <p:nvSpPr>
          <p:cNvPr name="TextBox 2" id="2"/>
          <p:cNvSpPr txBox="true"/>
          <p:nvPr/>
        </p:nvSpPr>
        <p:spPr>
          <a:xfrm rot="0">
            <a:off x="2011334" y="3933814"/>
            <a:ext cx="14265333" cy="2638425"/>
          </a:xfrm>
          <a:prstGeom prst="rect">
            <a:avLst/>
          </a:prstGeom>
        </p:spPr>
        <p:txBody>
          <a:bodyPr anchor="t" rtlCol="false" tIns="0" lIns="0" bIns="0" rIns="0">
            <a:spAutoFit/>
          </a:bodyPr>
          <a:lstStyle/>
          <a:p>
            <a:pPr algn="ctr" marL="0" indent="0" lvl="0">
              <a:lnSpc>
                <a:spcPts val="6959"/>
              </a:lnSpc>
              <a:spcBef>
                <a:spcPct val="0"/>
              </a:spcBef>
            </a:pPr>
            <a:r>
              <a:rPr lang="en-US" sz="5799">
                <a:solidFill>
                  <a:srgbClr val="FFFFFF"/>
                </a:solidFill>
                <a:latin typeface="Open Sans"/>
              </a:rPr>
              <a:t>LoRA allows training some dense layers indirectly by optimizing rank decomposition matrices of dense layer </a:t>
            </a:r>
          </a:p>
        </p:txBody>
      </p:sp>
      <p:sp>
        <p:nvSpPr>
          <p:cNvPr name="Freeform 3" id="3"/>
          <p:cNvSpPr/>
          <p:nvPr/>
        </p:nvSpPr>
        <p:spPr>
          <a:xfrm flipH="false" flipV="false" rot="0">
            <a:off x="8601635" y="2941699"/>
            <a:ext cx="1084730" cy="749380"/>
          </a:xfrm>
          <a:custGeom>
            <a:avLst/>
            <a:gdLst/>
            <a:ahLst/>
            <a:cxnLst/>
            <a:rect r="r" b="b" t="t" l="l"/>
            <a:pathLst>
              <a:path h="749380" w="1084730">
                <a:moveTo>
                  <a:pt x="0" y="0"/>
                </a:moveTo>
                <a:lnTo>
                  <a:pt x="1084730" y="0"/>
                </a:lnTo>
                <a:lnTo>
                  <a:pt x="1084730" y="749380"/>
                </a:lnTo>
                <a:lnTo>
                  <a:pt x="0" y="7493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099361" y="1403565"/>
            <a:ext cx="14084886" cy="1362075"/>
          </a:xfrm>
          <a:prstGeom prst="rect">
            <a:avLst/>
          </a:prstGeom>
        </p:spPr>
        <p:txBody>
          <a:bodyPr anchor="t" rtlCol="false" tIns="0" lIns="0" bIns="0" rIns="0">
            <a:spAutoFit/>
          </a:bodyPr>
          <a:lstStyle/>
          <a:p>
            <a:pPr marL="0" indent="0" lvl="0">
              <a:lnSpc>
                <a:spcPts val="9600"/>
              </a:lnSpc>
              <a:spcBef>
                <a:spcPct val="0"/>
              </a:spcBef>
            </a:pPr>
            <a:r>
              <a:rPr lang="en-US" sz="8000">
                <a:solidFill>
                  <a:srgbClr val="FFFFFF"/>
                </a:solidFill>
                <a:latin typeface="Consolas Bold"/>
              </a:rPr>
              <a:t>INTRODUCTION</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3D3D3D"/>
        </a:solidFill>
      </p:bgPr>
    </p:bg>
    <p:spTree>
      <p:nvGrpSpPr>
        <p:cNvPr id="1" name=""/>
        <p:cNvGrpSpPr/>
        <p:nvPr/>
      </p:nvGrpSpPr>
      <p:grpSpPr>
        <a:xfrm>
          <a:off x="0" y="0"/>
          <a:ext cx="0" cy="0"/>
          <a:chOff x="0" y="0"/>
          <a:chExt cx="0" cy="0"/>
        </a:xfrm>
      </p:grpSpPr>
      <p:grpSp>
        <p:nvGrpSpPr>
          <p:cNvPr name="Group 2" id="2"/>
          <p:cNvGrpSpPr/>
          <p:nvPr/>
        </p:nvGrpSpPr>
        <p:grpSpPr>
          <a:xfrm rot="0">
            <a:off x="1683144" y="1729259"/>
            <a:ext cx="12753867" cy="2271241"/>
            <a:chOff x="0" y="0"/>
            <a:chExt cx="17005156" cy="3028321"/>
          </a:xfrm>
        </p:grpSpPr>
        <p:sp>
          <p:nvSpPr>
            <p:cNvPr name="TextBox 3" id="3"/>
            <p:cNvSpPr txBox="true"/>
            <p:nvPr/>
          </p:nvSpPr>
          <p:spPr>
            <a:xfrm rot="0">
              <a:off x="0" y="-161925"/>
              <a:ext cx="17005156" cy="1990725"/>
            </a:xfrm>
            <a:prstGeom prst="rect">
              <a:avLst/>
            </a:prstGeom>
          </p:spPr>
          <p:txBody>
            <a:bodyPr anchor="t" rtlCol="false" tIns="0" lIns="0" bIns="0" rIns="0">
              <a:spAutoFit/>
            </a:bodyPr>
            <a:lstStyle/>
            <a:p>
              <a:pPr marL="0" indent="0" lvl="0">
                <a:lnSpc>
                  <a:spcPts val="10800"/>
                </a:lnSpc>
              </a:pPr>
              <a:r>
                <a:rPr lang="en-US" sz="9000" spc="-89">
                  <a:solidFill>
                    <a:srgbClr val="FFFFFF"/>
                  </a:solidFill>
                  <a:latin typeface="Consolas Bold"/>
                </a:rPr>
                <a:t>INTRODUCTION</a:t>
              </a:r>
            </a:p>
          </p:txBody>
        </p:sp>
        <p:sp>
          <p:nvSpPr>
            <p:cNvPr name="TextBox 4" id="4"/>
            <p:cNvSpPr txBox="true"/>
            <p:nvPr/>
          </p:nvSpPr>
          <p:spPr>
            <a:xfrm rot="0">
              <a:off x="0" y="2323471"/>
              <a:ext cx="17005156" cy="704850"/>
            </a:xfrm>
            <a:prstGeom prst="rect">
              <a:avLst/>
            </a:prstGeom>
          </p:spPr>
          <p:txBody>
            <a:bodyPr anchor="t" rtlCol="false" tIns="0" lIns="0" bIns="0" rIns="0">
              <a:spAutoFit/>
            </a:bodyPr>
            <a:lstStyle/>
            <a:p>
              <a:pPr marL="0" indent="0" lvl="0">
                <a:lnSpc>
                  <a:spcPts val="3900"/>
                </a:lnSpc>
              </a:pPr>
              <a:r>
                <a:rPr lang="en-US" sz="3000">
                  <a:solidFill>
                    <a:srgbClr val="FFFFFF"/>
                  </a:solidFill>
                  <a:latin typeface="Consolas Bold"/>
                </a:rPr>
                <a:t>Advantages of LoRA</a:t>
              </a:r>
            </a:p>
          </p:txBody>
        </p:sp>
      </p:grpSp>
      <p:grpSp>
        <p:nvGrpSpPr>
          <p:cNvPr name="Group 5" id="5"/>
          <p:cNvGrpSpPr/>
          <p:nvPr/>
        </p:nvGrpSpPr>
        <p:grpSpPr>
          <a:xfrm rot="0">
            <a:off x="4511871" y="5143500"/>
            <a:ext cx="4880089" cy="1138238"/>
            <a:chOff x="0" y="0"/>
            <a:chExt cx="6506785" cy="1517650"/>
          </a:xfrm>
        </p:grpSpPr>
        <p:sp>
          <p:nvSpPr>
            <p:cNvPr name="TextBox 6" id="6"/>
            <p:cNvSpPr txBox="true"/>
            <p:nvPr/>
          </p:nvSpPr>
          <p:spPr>
            <a:xfrm rot="0">
              <a:off x="0" y="-95250"/>
              <a:ext cx="1134891" cy="1111250"/>
            </a:xfrm>
            <a:prstGeom prst="rect">
              <a:avLst/>
            </a:prstGeom>
          </p:spPr>
          <p:txBody>
            <a:bodyPr anchor="t" rtlCol="false" tIns="0" lIns="0" bIns="0" rIns="0">
              <a:spAutoFit/>
            </a:bodyPr>
            <a:lstStyle/>
            <a:p>
              <a:pPr>
                <a:lnSpc>
                  <a:spcPts val="6000"/>
                </a:lnSpc>
              </a:pPr>
              <a:r>
                <a:rPr lang="en-US" sz="5000">
                  <a:solidFill>
                    <a:srgbClr val="FFFFFF"/>
                  </a:solidFill>
                  <a:latin typeface="Consolas Bold"/>
                </a:rPr>
                <a:t>01</a:t>
              </a:r>
            </a:p>
          </p:txBody>
        </p:sp>
        <p:sp>
          <p:nvSpPr>
            <p:cNvPr name="TextBox 7" id="7"/>
            <p:cNvSpPr txBox="true"/>
            <p:nvPr/>
          </p:nvSpPr>
          <p:spPr>
            <a:xfrm rot="0">
              <a:off x="1636110" y="198967"/>
              <a:ext cx="4870675" cy="1318683"/>
            </a:xfrm>
            <a:prstGeom prst="rect">
              <a:avLst/>
            </a:prstGeom>
          </p:spPr>
          <p:txBody>
            <a:bodyPr anchor="t" rtlCol="false" tIns="0" lIns="0" bIns="0" rIns="0">
              <a:spAutoFit/>
            </a:bodyPr>
            <a:lstStyle/>
            <a:p>
              <a:pPr marL="0" indent="0" lvl="0">
                <a:lnSpc>
                  <a:spcPts val="2599"/>
                </a:lnSpc>
              </a:pPr>
              <a:r>
                <a:rPr lang="en-US" sz="1999" spc="-19">
                  <a:solidFill>
                    <a:srgbClr val="FFFFFF"/>
                  </a:solidFill>
                  <a:latin typeface="Consolas"/>
                </a:rPr>
                <a:t>Efficiently train multiple tasks by switching decomposition matrices</a:t>
              </a:r>
            </a:p>
          </p:txBody>
        </p:sp>
      </p:grpSp>
      <p:grpSp>
        <p:nvGrpSpPr>
          <p:cNvPr name="Group 8" id="8"/>
          <p:cNvGrpSpPr/>
          <p:nvPr/>
        </p:nvGrpSpPr>
        <p:grpSpPr>
          <a:xfrm rot="0">
            <a:off x="4511871" y="7011012"/>
            <a:ext cx="4880089" cy="2109788"/>
            <a:chOff x="0" y="0"/>
            <a:chExt cx="6506785" cy="2813050"/>
          </a:xfrm>
        </p:grpSpPr>
        <p:sp>
          <p:nvSpPr>
            <p:cNvPr name="TextBox 9" id="9"/>
            <p:cNvSpPr txBox="true"/>
            <p:nvPr/>
          </p:nvSpPr>
          <p:spPr>
            <a:xfrm rot="0">
              <a:off x="0" y="-95250"/>
              <a:ext cx="1134891" cy="1111250"/>
            </a:xfrm>
            <a:prstGeom prst="rect">
              <a:avLst/>
            </a:prstGeom>
          </p:spPr>
          <p:txBody>
            <a:bodyPr anchor="t" rtlCol="false" tIns="0" lIns="0" bIns="0" rIns="0">
              <a:spAutoFit/>
            </a:bodyPr>
            <a:lstStyle/>
            <a:p>
              <a:pPr>
                <a:lnSpc>
                  <a:spcPts val="6000"/>
                </a:lnSpc>
              </a:pPr>
              <a:r>
                <a:rPr lang="en-US" sz="5000">
                  <a:solidFill>
                    <a:srgbClr val="FFFFFF"/>
                  </a:solidFill>
                  <a:latin typeface="Consolas Bold"/>
                </a:rPr>
                <a:t>03</a:t>
              </a:r>
            </a:p>
          </p:txBody>
        </p:sp>
        <p:sp>
          <p:nvSpPr>
            <p:cNvPr name="TextBox 10" id="10"/>
            <p:cNvSpPr txBox="true"/>
            <p:nvPr/>
          </p:nvSpPr>
          <p:spPr>
            <a:xfrm rot="0">
              <a:off x="1636110" y="198967"/>
              <a:ext cx="4870675" cy="2614083"/>
            </a:xfrm>
            <a:prstGeom prst="rect">
              <a:avLst/>
            </a:prstGeom>
          </p:spPr>
          <p:txBody>
            <a:bodyPr anchor="t" rtlCol="false" tIns="0" lIns="0" bIns="0" rIns="0">
              <a:spAutoFit/>
            </a:bodyPr>
            <a:lstStyle/>
            <a:p>
              <a:pPr marL="0" indent="0" lvl="0">
                <a:lnSpc>
                  <a:spcPts val="2599"/>
                </a:lnSpc>
              </a:pPr>
              <a:r>
                <a:rPr lang="en-US" sz="1999" spc="-19">
                  <a:solidFill>
                    <a:srgbClr val="FFFFFF"/>
                  </a:solidFill>
                  <a:latin typeface="Consolas"/>
                </a:rPr>
                <a:t>Simple linear design allows merging trainable weights with frozen weights which results in no additional inference latency</a:t>
              </a:r>
            </a:p>
          </p:txBody>
        </p:sp>
      </p:grpSp>
      <p:grpSp>
        <p:nvGrpSpPr>
          <p:cNvPr name="Group 11" id="11"/>
          <p:cNvGrpSpPr/>
          <p:nvPr/>
        </p:nvGrpSpPr>
        <p:grpSpPr>
          <a:xfrm rot="0">
            <a:off x="11724767" y="5143500"/>
            <a:ext cx="4880089" cy="1462088"/>
            <a:chOff x="0" y="0"/>
            <a:chExt cx="6506785" cy="1949450"/>
          </a:xfrm>
        </p:grpSpPr>
        <p:sp>
          <p:nvSpPr>
            <p:cNvPr name="TextBox 12" id="12"/>
            <p:cNvSpPr txBox="true"/>
            <p:nvPr/>
          </p:nvSpPr>
          <p:spPr>
            <a:xfrm rot="0">
              <a:off x="0" y="-95250"/>
              <a:ext cx="1134891" cy="1111250"/>
            </a:xfrm>
            <a:prstGeom prst="rect">
              <a:avLst/>
            </a:prstGeom>
          </p:spPr>
          <p:txBody>
            <a:bodyPr anchor="t" rtlCol="false" tIns="0" lIns="0" bIns="0" rIns="0">
              <a:spAutoFit/>
            </a:bodyPr>
            <a:lstStyle/>
            <a:p>
              <a:pPr>
                <a:lnSpc>
                  <a:spcPts val="6000"/>
                </a:lnSpc>
              </a:pPr>
              <a:r>
                <a:rPr lang="en-US" sz="5000">
                  <a:solidFill>
                    <a:srgbClr val="FFFFFF"/>
                  </a:solidFill>
                  <a:latin typeface="Consolas Bold"/>
                </a:rPr>
                <a:t>02</a:t>
              </a:r>
            </a:p>
          </p:txBody>
        </p:sp>
        <p:sp>
          <p:nvSpPr>
            <p:cNvPr name="TextBox 13" id="13"/>
            <p:cNvSpPr txBox="true"/>
            <p:nvPr/>
          </p:nvSpPr>
          <p:spPr>
            <a:xfrm rot="0">
              <a:off x="1636110" y="198967"/>
              <a:ext cx="4870675" cy="1750483"/>
            </a:xfrm>
            <a:prstGeom prst="rect">
              <a:avLst/>
            </a:prstGeom>
          </p:spPr>
          <p:txBody>
            <a:bodyPr anchor="t" rtlCol="false" tIns="0" lIns="0" bIns="0" rIns="0">
              <a:spAutoFit/>
            </a:bodyPr>
            <a:lstStyle/>
            <a:p>
              <a:pPr marL="0" indent="0" lvl="0">
                <a:lnSpc>
                  <a:spcPts val="2599"/>
                </a:lnSpc>
              </a:pPr>
              <a:r>
                <a:rPr lang="en-US" sz="1999" spc="-19">
                  <a:solidFill>
                    <a:srgbClr val="FFFFFF"/>
                  </a:solidFill>
                  <a:latin typeface="Consolas"/>
                </a:rPr>
                <a:t>Lowers the hardware barrier by 3 times since gradient is calculated only for injected matrices</a:t>
              </a:r>
            </a:p>
          </p:txBody>
        </p:sp>
      </p:grpSp>
      <p:grpSp>
        <p:nvGrpSpPr>
          <p:cNvPr name="Group 14" id="14"/>
          <p:cNvGrpSpPr/>
          <p:nvPr/>
        </p:nvGrpSpPr>
        <p:grpSpPr>
          <a:xfrm rot="0">
            <a:off x="11724767" y="7011012"/>
            <a:ext cx="4880089" cy="1462564"/>
            <a:chOff x="0" y="0"/>
            <a:chExt cx="6506785" cy="1950085"/>
          </a:xfrm>
        </p:grpSpPr>
        <p:sp>
          <p:nvSpPr>
            <p:cNvPr name="TextBox 15" id="15"/>
            <p:cNvSpPr txBox="true"/>
            <p:nvPr/>
          </p:nvSpPr>
          <p:spPr>
            <a:xfrm rot="0">
              <a:off x="0" y="-95250"/>
              <a:ext cx="1134891" cy="1111250"/>
            </a:xfrm>
            <a:prstGeom prst="rect">
              <a:avLst/>
            </a:prstGeom>
          </p:spPr>
          <p:txBody>
            <a:bodyPr anchor="t" rtlCol="false" tIns="0" lIns="0" bIns="0" rIns="0">
              <a:spAutoFit/>
            </a:bodyPr>
            <a:lstStyle/>
            <a:p>
              <a:pPr>
                <a:lnSpc>
                  <a:spcPts val="6000"/>
                </a:lnSpc>
              </a:pPr>
              <a:r>
                <a:rPr lang="en-US" sz="5000">
                  <a:solidFill>
                    <a:srgbClr val="FFFFFF"/>
                  </a:solidFill>
                  <a:latin typeface="Consolas Bold"/>
                </a:rPr>
                <a:t>04</a:t>
              </a:r>
            </a:p>
          </p:txBody>
        </p:sp>
        <p:sp>
          <p:nvSpPr>
            <p:cNvPr name="TextBox 16" id="16"/>
            <p:cNvSpPr txBox="true"/>
            <p:nvPr/>
          </p:nvSpPr>
          <p:spPr>
            <a:xfrm rot="0">
              <a:off x="1636110" y="198967"/>
              <a:ext cx="4870675" cy="1751118"/>
            </a:xfrm>
            <a:prstGeom prst="rect">
              <a:avLst/>
            </a:prstGeom>
          </p:spPr>
          <p:txBody>
            <a:bodyPr anchor="t" rtlCol="false" tIns="0" lIns="0" bIns="0" rIns="0">
              <a:spAutoFit/>
            </a:bodyPr>
            <a:lstStyle/>
            <a:p>
              <a:pPr marL="0" indent="0" lvl="0">
                <a:lnSpc>
                  <a:spcPts val="2551"/>
                </a:lnSpc>
              </a:pPr>
              <a:r>
                <a:rPr lang="en-US" sz="1962" spc="-19">
                  <a:solidFill>
                    <a:srgbClr val="FFFFFF"/>
                  </a:solidFill>
                  <a:latin typeface="Consolas"/>
                </a:rPr>
                <a:t>LoRA can be combined with some other previous adapter methods like previous tuning</a:t>
              </a:r>
            </a:p>
          </p:txBody>
        </p:sp>
      </p:grpSp>
      <p:sp>
        <p:nvSpPr>
          <p:cNvPr name="AutoShape 17" id="17"/>
          <p:cNvSpPr/>
          <p:nvPr/>
        </p:nvSpPr>
        <p:spPr>
          <a:xfrm rot="0">
            <a:off x="1606944" y="4329385"/>
            <a:ext cx="10961021" cy="0"/>
          </a:xfrm>
          <a:prstGeom prst="line">
            <a:avLst/>
          </a:prstGeom>
          <a:ln cap="flat" w="104775">
            <a:solidFill>
              <a:srgbClr val="C6C6C6"/>
            </a:solidFill>
            <a:prstDash val="solid"/>
            <a:headEnd type="none" len="sm" w="sm"/>
            <a:tailEnd type="none" len="sm" w="sm"/>
          </a:ln>
        </p:spPr>
      </p:sp>
    </p:spTree>
  </p:cSld>
  <p:clrMapOvr>
    <a:masterClrMapping/>
  </p:clrMapOvr>
</p:sld>
</file>

<file path=ppt/slides/slide9.xml><?xml version="1.0" encoding="utf-8"?>
<p:sld xmlns:p="http://schemas.openxmlformats.org/presentationml/2006/main" xmlns:a="http://schemas.openxmlformats.org/drawingml/2006/main">
  <p:cSld>
    <p:bg>
      <p:bgPr>
        <a:solidFill>
          <a:srgbClr val="3D3D3D"/>
        </a:solidFill>
      </p:bgPr>
    </p:bg>
    <p:spTree>
      <p:nvGrpSpPr>
        <p:cNvPr id="1" name=""/>
        <p:cNvGrpSpPr/>
        <p:nvPr/>
      </p:nvGrpSpPr>
      <p:grpSpPr>
        <a:xfrm>
          <a:off x="0" y="0"/>
          <a:ext cx="0" cy="0"/>
          <a:chOff x="0" y="0"/>
          <a:chExt cx="0" cy="0"/>
        </a:xfrm>
      </p:grpSpPr>
      <p:sp>
        <p:nvSpPr>
          <p:cNvPr name="TextBox 2" id="2"/>
          <p:cNvSpPr txBox="true"/>
          <p:nvPr/>
        </p:nvSpPr>
        <p:spPr>
          <a:xfrm rot="0">
            <a:off x="2099361" y="1403565"/>
            <a:ext cx="14084886" cy="1362075"/>
          </a:xfrm>
          <a:prstGeom prst="rect">
            <a:avLst/>
          </a:prstGeom>
        </p:spPr>
        <p:txBody>
          <a:bodyPr anchor="t" rtlCol="false" tIns="0" lIns="0" bIns="0" rIns="0">
            <a:spAutoFit/>
          </a:bodyPr>
          <a:lstStyle/>
          <a:p>
            <a:pPr marL="0" indent="0" lvl="0">
              <a:lnSpc>
                <a:spcPts val="9600"/>
              </a:lnSpc>
              <a:spcBef>
                <a:spcPct val="0"/>
              </a:spcBef>
            </a:pPr>
            <a:r>
              <a:rPr lang="en-US" sz="8000">
                <a:solidFill>
                  <a:srgbClr val="FFFFFF"/>
                </a:solidFill>
                <a:latin typeface="Consolas Bold"/>
              </a:rPr>
              <a:t>PROBLEM STATEMENT</a:t>
            </a:r>
          </a:p>
        </p:txBody>
      </p:sp>
      <p:sp>
        <p:nvSpPr>
          <p:cNvPr name="TextBox 3" id="3"/>
          <p:cNvSpPr txBox="true"/>
          <p:nvPr/>
        </p:nvSpPr>
        <p:spPr>
          <a:xfrm rot="0">
            <a:off x="2099361" y="3191827"/>
            <a:ext cx="14089277" cy="5934075"/>
          </a:xfrm>
          <a:prstGeom prst="rect">
            <a:avLst/>
          </a:prstGeom>
        </p:spPr>
        <p:txBody>
          <a:bodyPr anchor="t" rtlCol="false" tIns="0" lIns="0" bIns="0" rIns="0">
            <a:spAutoFit/>
          </a:bodyPr>
          <a:lstStyle/>
          <a:p>
            <a:pPr>
              <a:lnSpc>
                <a:spcPts val="4199"/>
              </a:lnSpc>
            </a:pPr>
            <a:r>
              <a:rPr lang="en-US" sz="2799">
                <a:solidFill>
                  <a:srgbClr val="FFFFFF"/>
                </a:solidFill>
                <a:latin typeface="Consolas"/>
              </a:rPr>
              <a:t>Given a pre-trained language model, </a:t>
            </a:r>
            <a:r>
              <a:rPr lang="en-US" sz="2799">
                <a:solidFill>
                  <a:srgbClr val="FFFFFF"/>
                </a:solidFill>
                <a:latin typeface="Consolas Bold"/>
              </a:rPr>
              <a:t>PΦ(y|x)</a:t>
            </a:r>
            <a:r>
              <a:rPr lang="en-US" sz="2799">
                <a:solidFill>
                  <a:srgbClr val="FFFFFF"/>
                </a:solidFill>
                <a:latin typeface="Consolas"/>
              </a:rPr>
              <a:t> parameterized by </a:t>
            </a:r>
            <a:r>
              <a:rPr lang="en-US" sz="2799">
                <a:solidFill>
                  <a:srgbClr val="FFFFFF"/>
                </a:solidFill>
                <a:latin typeface="Consolas Bold"/>
              </a:rPr>
              <a:t>Φ</a:t>
            </a:r>
            <a:r>
              <a:rPr lang="en-US" sz="2799">
                <a:solidFill>
                  <a:srgbClr val="FFFFFF"/>
                </a:solidFill>
                <a:latin typeface="Consolas"/>
              </a:rPr>
              <a:t> while finetuning for different tasks in context target pairs </a:t>
            </a:r>
            <a:r>
              <a:rPr lang="en-US" sz="2799">
                <a:solidFill>
                  <a:srgbClr val="FFFFFF"/>
                </a:solidFill>
                <a:latin typeface="Consolas Bold"/>
              </a:rPr>
              <a:t>Z = {(xi, yi)}i=1,.., N</a:t>
            </a:r>
            <a:r>
              <a:rPr lang="en-US" sz="2799">
                <a:solidFill>
                  <a:srgbClr val="FFFFFF"/>
                </a:solidFill>
                <a:latin typeface="Consolas"/>
              </a:rPr>
              <a:t> where xi and yi are a sequence of tokens based on the use case.</a:t>
            </a:r>
          </a:p>
          <a:p>
            <a:pPr>
              <a:lnSpc>
                <a:spcPts val="4199"/>
              </a:lnSpc>
            </a:pPr>
          </a:p>
          <a:p>
            <a:pPr>
              <a:lnSpc>
                <a:spcPts val="4199"/>
              </a:lnSpc>
            </a:pPr>
            <a:r>
              <a:rPr lang="en-US" sz="2799">
                <a:solidFill>
                  <a:srgbClr val="FFFFFF"/>
                </a:solidFill>
                <a:latin typeface="Consolas"/>
              </a:rPr>
              <a:t>During full finetuning pre-trained weights are updated as follows:</a:t>
            </a:r>
          </a:p>
          <a:p>
            <a:pPr algn="ctr">
              <a:lnSpc>
                <a:spcPts val="4799"/>
              </a:lnSpc>
            </a:pPr>
            <a:r>
              <a:rPr lang="en-US" sz="3199">
                <a:solidFill>
                  <a:srgbClr val="FFFFFF"/>
                </a:solidFill>
                <a:latin typeface="Consolas Bold"/>
              </a:rPr>
              <a:t>Φ0 + ∆Φ</a:t>
            </a:r>
          </a:p>
          <a:p>
            <a:pPr>
              <a:lnSpc>
                <a:spcPts val="4199"/>
              </a:lnSpc>
            </a:pPr>
          </a:p>
          <a:p>
            <a:pPr>
              <a:lnSpc>
                <a:spcPts val="4199"/>
              </a:lnSpc>
            </a:pPr>
            <a:r>
              <a:rPr lang="en-US" sz="2799">
                <a:solidFill>
                  <a:srgbClr val="FFFFFF"/>
                </a:solidFill>
                <a:latin typeface="Consolas"/>
              </a:rPr>
              <a:t>Here the main drawback is that dimension of finetuning is the same as pretraining</a:t>
            </a:r>
          </a:p>
          <a:p>
            <a:pPr algn="ctr" marL="0" indent="0" lvl="0">
              <a:lnSpc>
                <a:spcPts val="4799"/>
              </a:lnSpc>
              <a:spcBef>
                <a:spcPct val="0"/>
              </a:spcBef>
            </a:pPr>
            <a:r>
              <a:rPr lang="en-US" sz="3199">
                <a:solidFill>
                  <a:srgbClr val="FFFFFF"/>
                </a:solidFill>
                <a:latin typeface="Consolas Bold"/>
              </a:rPr>
              <a:t>|∆Φ| = |Φ0|</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DAFqlAHAN3E</dc:identifier>
  <dcterms:modified xsi:type="dcterms:W3CDTF">2011-08-01T06:04:30Z</dcterms:modified>
  <cp:revision>1</cp:revision>
  <dc:title>LoRA</dc:title>
</cp:coreProperties>
</file>